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6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53"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A6C719-CD68-450D-B08E-A0CAA4D261AD}" type="datetimeFigureOut">
              <a:rPr lang="en-US" smtClean="0"/>
              <a:t>11/1/2011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D629FB-D550-4810-BDB2-9F3D2D1E6F36}" type="slidenum">
              <a:rPr lang="en-US" smtClean="0"/>
              <a:t>‹#›</a:t>
            </a:fld>
            <a:endParaRPr lang="en-US"/>
          </a:p>
        </p:txBody>
      </p:sp>
    </p:spTree>
    <p:extLst>
      <p:ext uri="{BB962C8B-B14F-4D97-AF65-F5344CB8AC3E}">
        <p14:creationId xmlns:p14="http://schemas.microsoft.com/office/powerpoint/2010/main" val="596112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12B1D48-786A-4B04-BF28-28F7FC19FA1C}" type="datetimeFigureOut">
              <a:rPr lang="en-US" smtClean="0"/>
              <a:t>11/1/2011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9B9B12F-250A-458E-8C5C-D4C225409A0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2B1D48-786A-4B04-BF28-28F7FC19FA1C}" type="datetimeFigureOut">
              <a:rPr lang="en-US" smtClean="0"/>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B9B12F-250A-458E-8C5C-D4C225409A0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2B1D48-786A-4B04-BF28-28F7FC19FA1C}" type="datetimeFigureOut">
              <a:rPr lang="en-US" smtClean="0"/>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B9B12F-250A-458E-8C5C-D4C225409A0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2B1D48-786A-4B04-BF28-28F7FC19FA1C}" type="datetimeFigureOut">
              <a:rPr lang="en-US" smtClean="0"/>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B9B12F-250A-458E-8C5C-D4C225409A0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12B1D48-786A-4B04-BF28-28F7FC19FA1C}" type="datetimeFigureOut">
              <a:rPr lang="en-US" smtClean="0"/>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B9B12F-250A-458E-8C5C-D4C225409A0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12B1D48-786A-4B04-BF28-28F7FC19FA1C}" type="datetimeFigureOut">
              <a:rPr lang="en-US" smtClean="0"/>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B9B12F-250A-458E-8C5C-D4C225409A0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12B1D48-786A-4B04-BF28-28F7FC19FA1C}" type="datetimeFigureOut">
              <a:rPr lang="en-US" smtClean="0"/>
              <a:t>11/1/2011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B9B12F-250A-458E-8C5C-D4C225409A0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12B1D48-786A-4B04-BF28-28F7FC19FA1C}" type="datetimeFigureOut">
              <a:rPr lang="en-US" smtClean="0"/>
              <a:t>11/1/2011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B9B12F-250A-458E-8C5C-D4C225409A0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2B1D48-786A-4B04-BF28-28F7FC19FA1C}" type="datetimeFigureOut">
              <a:rPr lang="en-US" smtClean="0"/>
              <a:t>11/1/2011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B9B12F-250A-458E-8C5C-D4C225409A0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12B1D48-786A-4B04-BF28-28F7FC19FA1C}" type="datetimeFigureOut">
              <a:rPr lang="en-US" smtClean="0"/>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B9B12F-250A-458E-8C5C-D4C225409A0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12B1D48-786A-4B04-BF28-28F7FC19FA1C}" type="datetimeFigureOut">
              <a:rPr lang="en-US" smtClean="0"/>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9B9B12F-250A-458E-8C5C-D4C225409A09}"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12B1D48-786A-4B04-BF28-28F7FC19FA1C}" type="datetimeFigureOut">
              <a:rPr lang="en-US" smtClean="0"/>
              <a:t>11/1/2011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9B9B12F-250A-458E-8C5C-D4C225409A09}"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en.wikipedia.org/wiki/Indonesia" TargetMode="External"/><Relationship Id="rId3" Type="http://schemas.openxmlformats.org/officeDocument/2006/relationships/hyperlink" Target="http://beyond-bali.com/surfing_indonesia.htm" TargetMode="External"/><Relationship Id="rId7" Type="http://schemas.openxmlformats.org/officeDocument/2006/relationships/hyperlink" Target="http://www.surfline.com/travel/index.cfm?id=2169" TargetMode="External"/><Relationship Id="rId2" Type="http://schemas.openxmlformats.org/officeDocument/2006/relationships/hyperlink" Target="http://www.surfingbali.com/" TargetMode="External"/><Relationship Id="rId1" Type="http://schemas.openxmlformats.org/officeDocument/2006/relationships/slideLayout" Target="../slideLayouts/slideLayout2.xml"/><Relationship Id="rId6" Type="http://schemas.openxmlformats.org/officeDocument/2006/relationships/hyperlink" Target="http://wn.com/Surf_in_Bali,_Indonesia" TargetMode="External"/><Relationship Id="rId5" Type="http://schemas.openxmlformats.org/officeDocument/2006/relationships/hyperlink" Target="http://www.nomadsurfers.com/English/Indonesia/indonesia_home.htm" TargetMode="External"/><Relationship Id="rId4" Type="http://schemas.openxmlformats.org/officeDocument/2006/relationships/hyperlink" Target="http://www.hawaii.edu/indolang/surf.html" TargetMode="External"/><Relationship Id="rId9" Type="http://schemas.openxmlformats.org/officeDocument/2006/relationships/hyperlink" Target="http://asiaforvisitors.com/indonesia/bali/bali-wthr.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hyperlink" Target="http://www.youtube.com/watch?v=Gh17y6IiCKI&amp;feature=fvwre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hyperlink" Target="http://www.stormsurfing.com/cgi/display.cgi?a=indi_height" TargetMode="Externa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41834" y="381000"/>
            <a:ext cx="4923144"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effectLst>
                  <a:outerShdw blurRad="25500" dist="23000" dir="7020000" algn="tl">
                    <a:srgbClr val="000000">
                      <a:alpha val="50000"/>
                    </a:srgbClr>
                  </a:outerShdw>
                </a:effectLst>
              </a:rPr>
              <a:t>Bali 	Indonesia</a:t>
            </a:r>
            <a:endParaRPr lang="en-US" sz="5400" b="1" cap="none" spc="0" dirty="0">
              <a:ln w="18000">
                <a:solidFill>
                  <a:schemeClr val="accent2">
                    <a:satMod val="140000"/>
                  </a:schemeClr>
                </a:solidFill>
                <a:prstDash val="solid"/>
                <a:miter lim="800000"/>
              </a:ln>
              <a:effectLst>
                <a:outerShdw blurRad="25500" dist="23000" dir="7020000" algn="tl">
                  <a:srgbClr val="000000">
                    <a:alpha val="50000"/>
                  </a:srgbClr>
                </a:outerShdw>
              </a:effectLst>
            </a:endParaRPr>
          </a:p>
        </p:txBody>
      </p:sp>
      <p:sp>
        <p:nvSpPr>
          <p:cNvPr id="3" name="TextBox 2"/>
          <p:cNvSpPr txBox="1"/>
          <p:nvPr/>
        </p:nvSpPr>
        <p:spPr>
          <a:xfrm>
            <a:off x="3188906" y="6019800"/>
            <a:ext cx="3429000" cy="646331"/>
          </a:xfrm>
          <a:prstGeom prst="rect">
            <a:avLst/>
          </a:prstGeom>
          <a:noFill/>
        </p:spPr>
        <p:txBody>
          <a:bodyPr wrap="square" rtlCol="0">
            <a:spAutoFit/>
          </a:bodyPr>
          <a:lstStyle/>
          <a:p>
            <a:r>
              <a:rPr lang="en-US" dirty="0" smtClean="0"/>
              <a:t>Presented By:</a:t>
            </a:r>
          </a:p>
          <a:p>
            <a:r>
              <a:rPr lang="en-US" dirty="0" smtClean="0"/>
              <a:t>Ryan Richardson, Jay </a:t>
            </a:r>
            <a:r>
              <a:rPr lang="en-US" dirty="0" err="1" smtClean="0"/>
              <a:t>Hornbach</a:t>
            </a:r>
            <a:endParaRPr lang="en-US" dirty="0"/>
          </a:p>
        </p:txBody>
      </p:sp>
      <p:pic>
        <p:nvPicPr>
          <p:cNvPr id="4098" name="Picture 2" descr="Daniel Jones Surfing Cov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5317" y="1143000"/>
            <a:ext cx="3119321" cy="212467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2.gstatic.com/images?q=tbn:ANd9GcS7DXx_fHnfCcK1nRPp_wexS6hFk-l-GVok8mBSQplhkZfpMe3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4" y="1524594"/>
            <a:ext cx="2619375" cy="1743076"/>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t2.gstatic.com/images?q=tbn:ANd9GcQCNICuKu3HO0b75sYYa6up67nwCATHbSh_1aOeN2wpWJufGLZJ"/>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4" y="4863726"/>
            <a:ext cx="2619375" cy="1714500"/>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apwriters.org/wp-content/uploads/2009/08/ubud.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05317" y="4027548"/>
            <a:ext cx="3119321" cy="2315417"/>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http://t3.gstatic.com/images?q=tbn:ANd9GcS7mgxhXHaXBu1YUKIBP8HRXEksZTJmxw3DCHu01VGElqZK0zF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2819400"/>
            <a:ext cx="2819400" cy="2132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49925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9576" y="592971"/>
            <a:ext cx="6480048" cy="990600"/>
          </a:xfrm>
        </p:spPr>
        <p:txBody>
          <a:bodyPr>
            <a:normAutofit fontScale="90000"/>
          </a:bodyPr>
          <a:lstStyle/>
          <a:p>
            <a:r>
              <a:rPr lang="en-US" dirty="0" smtClean="0"/>
              <a:t>What are Surf Camps?</a:t>
            </a:r>
            <a:endParaRPr lang="en-US" dirty="0"/>
          </a:p>
        </p:txBody>
      </p:sp>
      <p:sp>
        <p:nvSpPr>
          <p:cNvPr id="5" name="TextBox 4"/>
          <p:cNvSpPr txBox="1"/>
          <p:nvPr/>
        </p:nvSpPr>
        <p:spPr>
          <a:xfrm>
            <a:off x="2281871" y="6202224"/>
            <a:ext cx="4885054" cy="523220"/>
          </a:xfrm>
          <a:prstGeom prst="rect">
            <a:avLst/>
          </a:prstGeom>
          <a:noFill/>
        </p:spPr>
        <p:txBody>
          <a:bodyPr wrap="square" rtlCol="0">
            <a:spAutoFit/>
          </a:bodyPr>
          <a:lstStyle/>
          <a:p>
            <a:r>
              <a:rPr lang="en-US" sz="2800" dirty="0" smtClean="0"/>
              <a:t>At the best Bali surf spots</a:t>
            </a:r>
          </a:p>
        </p:txBody>
      </p:sp>
      <p:sp>
        <p:nvSpPr>
          <p:cNvPr id="6" name="TextBox 5"/>
          <p:cNvSpPr txBox="1"/>
          <p:nvPr/>
        </p:nvSpPr>
        <p:spPr>
          <a:xfrm>
            <a:off x="2181065" y="3829765"/>
            <a:ext cx="5086667" cy="369332"/>
          </a:xfrm>
          <a:prstGeom prst="rect">
            <a:avLst/>
          </a:prstGeom>
          <a:noFill/>
        </p:spPr>
        <p:txBody>
          <a:bodyPr wrap="square" rtlCol="0">
            <a:spAutoFit/>
          </a:bodyPr>
          <a:lstStyle/>
          <a:p>
            <a:r>
              <a:rPr lang="en-US" dirty="0" smtClean="0"/>
              <a:t>That put you in places where your skill level fits</a:t>
            </a:r>
            <a:endParaRPr lang="en-US" dirty="0"/>
          </a:p>
        </p:txBody>
      </p:sp>
      <p:sp>
        <p:nvSpPr>
          <p:cNvPr id="7" name="TextBox 6"/>
          <p:cNvSpPr txBox="1"/>
          <p:nvPr/>
        </p:nvSpPr>
        <p:spPr>
          <a:xfrm>
            <a:off x="3581400" y="1679020"/>
            <a:ext cx="2400300" cy="369332"/>
          </a:xfrm>
          <a:prstGeom prst="rect">
            <a:avLst/>
          </a:prstGeom>
          <a:noFill/>
        </p:spPr>
        <p:txBody>
          <a:bodyPr wrap="square" rtlCol="0">
            <a:spAutoFit/>
          </a:bodyPr>
          <a:lstStyle/>
          <a:p>
            <a:r>
              <a:rPr lang="en-US" dirty="0" smtClean="0"/>
              <a:t>Affordable Resorts </a:t>
            </a:r>
            <a:endParaRPr lang="en-US" dirty="0"/>
          </a:p>
        </p:txBody>
      </p:sp>
      <p:pic>
        <p:nvPicPr>
          <p:cNvPr id="2050" name="Picture 2" descr="http://www.nomadsurfers.com/images/surfcamps/canggu/119/image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2121932"/>
            <a:ext cx="2286000" cy="1543051"/>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4" descr="data:image/jpg;base64,/9j/4AAQSkZJRgABAQAAAQABAAD/2wBDAAkGBwgHBgkIBwgKCgkLDRYPDQwMDRsUFRAWIB0iIiAdHx8kKDQsJCYxJx8fLT0tMTU3Ojo6Iys/RD84QzQ5Ojf/2wBDAQoKCg0MDRoPDxo3JR8lNzc3Nzc3Nzc3Nzc3Nzc3Nzc3Nzc3Nzc3Nzc3Nzc3Nzc3Nzc3Nzc3Nzc3Nzc3Nzc3Nzf/wAARCACDAMYDASIAAhEBAxEB/8QAGwAAAgMBAQEAAAAAAAAAAAAAAwQAAgUGAQf/xABEEAACAQMDAgQEAwUDCAsAAAABAgMABBEFEiExQQYTUWEicYGRFDKhFUKxwdEHJFIjM3KCw+Hw8SUmNDZDU2KSo7LT/8QAGgEAAwEBAQEAAAAAAAAAAAAAAgMEAQAFBv/EACcRAAICAgICAgIBBQAAAAAAAAABAhEDIRIxBEETUSJhBSOBkaHw/9oADAMBAAIRAxEAPwD5fdxbnyOSPTvSDdcVpTxKHfC44JwOKoYM5HOM455pEXSofkhzdozyagOOa1IbES9I1P3Hal7y1EQUgFQwzy2RRKaehUsM4qzd8Pqz+F9dfHPwKvv/AMZrnbqF7e4eOVHjcHDI6lWB9CDyK6TRAYvA+vyA8+dGuR/qf1rAvvPkWK6uGd2uAzCVySZMMQTk9TkYrqphPcDsP7PSptrxAeRIrY/1cfyrsFSuE/s3f/pK7izzJAGA/wBFsH/7V9ECV7Hiy/ooiyr8gQSrhKMqVYLT7AoCEqwSjBa9211m0A2VNlH21NtdZlC5SqMlNFaoy11nCjJQmSnSlDZKNSMEHjoLx1oNHQXjrbMM146WlirUeP2peSOis1GRLFScsVbMsXtSksXtXNhoxnj5qU68XPSpQUECSx0mbqQhPpKV/Qmm18OW74MdzMu7puCsOnyz+tESKIqdyKfpQPEpI0qIISpEg5U47Gvn6+z0LroKnhe7jfdFqEZ5ztMJXtj1NLah4T1adEEaWr7RjIlwfsRWJp9zqQukSC5vGDHGxJHPGOvHp1+lHXxTrVrOUTUFnQHClkVgcd84z+tLqF6QTlKqfRrnSbzTPAWr292gWaW5STCOG+HMYzx8jWJqERPhLSJD+6Z/1lP9K7e4uf2j4Mtri9Kq9yqF2QYwSe1cdcedHoIsZusVw8cYx2yGP6kn60ySuhVd0X/s5YjxIqf4raRf1U/yr6oFr5J4ec6TqsN5GnmGPIYbtuQeCM/8dK+naTrVlqW0RuY5Dz5cnB+nY1b4uWPHiT5MUuzQC16FpHVdXttLAM5OT29K9TV7d7N7hDwoPHqR0/jVbmvsUose4BAJHPSrhay9CtZ54U1DUcmeUl4kzxEp6YHqR1rYAFYpWc0D21NtF21UrmtTBoERVSKMVrzbRWdQuVqpWizPHAheVgqjqTXP6r4gjgjYiRYEA/O3X/dS55ow7DhhlPo0Lu5gtRmd1B7L3P0rBbxTZB5BNFLGqn85wePX2rm9Q8QqzHyUaVieZJDtH9T+nzrOs7OfWroIZQWKswOMAYGTxUc/Okn+JRHxo1XZ9Etb6yv032dzHIvoDz9qtJH7V8thiYhWtZ3TPOAcY+1advq2v2cRIMksKHlmG8UyH8iupIGXiyXR28kftSssftWBD4ylQlL+yZGHDYyD9jWhZ+INPvnWNJCjscBXGM1ZDycc+mIcHEu8fNSjFkdjsYNg4OD0qU84TV/hoGvuPwMQY4G7+VRX+Gqau2beP2P9K8F6Vl67NLw5pQGmz6vp109tqNsWktzkFZFAwUYe9cXLavLcMY027jkqB0J9K2fCd3LE97EJG8sxZ2Z4zu60/wCHI4by+S4Ez20ih3hdMcSJjGQeo4ORXn8pY5NlijDJFDmpJPa+ArGFoyJkSAFXG04OM9fauenke4kQyI3+THYdfUn34H2rb8W3ct14LgnuWzNIsLsc/vYBoOq2g0/WhDBDbymWFRtnjDJ8TEdD0PHWqMsuNMViinaM2NFjByGG4ccc9Ov+6moHRSDHIMjrnp096W1K3msrqSzmiiSSFirCFiBn5qeaXMmIyTG+M7crKRz9c0MciDlBo6S31iEMU1RIryNht+PBZBjsavaKsLXUAn82xLK0RPDdR8OD1I9flXIRiPzkEwnIP5grjOD6ZBxW1pcSCT9nyLLunU+S3H5sHBx8/b+NMlndCFBWdyNba6s5V0iINdJtVVJyoz2J6Z4P2q1lLrlrzq6WzgnjyH+JR7j+OM1xuiaZqtmJZlty7JKiRw5xufBJ3egH5jn2rQtNGZ7tJvEOszrqMvS3ib4UU9A3fJ7gYxVeLLN7lv8A0TTjHpI71HRiAGBOM4yM/avSKS0+1s7CHMIgjLn4iXzuI46k5NP4b0U/I1YpCGihAwSe3XnpWPea3DG80Nqq3E0a5Ko2cf1Pt3x1pnXlsJbPydTaWOPOR5MpRicEdiDXD6fpulQauEsoZVhnYJKZZS5CEjOPfv36VP5GaUFUR2HEpO5IU1jX9T1C68mzUqQvxsV5Q/4R26YpSDw/NJBeXd9K7PHbs6EtkhtygH6ZNacQMc3nxgrITkow+E/8etaNzeoNMuiEwxQR4Y4Ayw5968+cm09lqxr+xmweC4JNPhuUuLqNpIwxLhXBOO3ANavhrwklm0Oopesd5aLy3UAEn4ciltLnk/b0Zkcpb/gQrNEpUE5TGT3PXvWzpl1bWUMSNETO0wOT+ZgCp69OcHv3qKKzqSt6KZPFX4rZyi6bpUGlPBFHf3erRSNGz20RSAgHGdz8Z917fepfR3S6Zp5jkFq4EgbavmMDwRhhx9a0tb064uZlltIY3aeXAVWxnIJxkgds0le6dq8VhE4tLhpwzZUAPgYXHr7+vSrcePH72RzyZKErTR7W4iebUbie4JxuaRuRyBwR8/X7UcWltAS1hp/lled8mVLDPHz6cUnZ3V9BFe/jYJk8mAOvmRlDw69CRT/42aey/ECGzjVhhh5hLD2Fehh4K0SZLdWepeSSBILXjy0G5yDJ9MjJ79alE3tKp867SFARtER5/hUqpS/YujOR+KmqMTbDAyRk4+1Ytpd3hfa0UhXP7yEfyrYuQ0yqqhyOQQBjH3ry+1RUpewGhxGCdyzKRNH8GD15/jVbdAbOyfJBVpHBBxzuFHt7F4iCstxtBJACx/zanBal4QsiytgkhlWEEZOf/MqeWOT6Ksc46GvESI/ha3jbG4pGEHq2AAP1qvjqP+9yPkghIl4Pu9Hu43vbOzt1gkURMrMzmMg7R7Oe/wA6r4rX9p72sikhYx/CzhTxuz1PuKKUXa0Cnp0K+HrGOa1nYgthhtyc9q6m68KaTb+C7TUngP4tjFvl891Vt0gByAcAEHGccdq5bS5rvSNMnMkCs2/4UEqtgYHOASact/EGoaloh0e7YnTk2grmMZCsCBkgN27Ggqm9BttpbBvpenzy/wBwidAsQLh3LjeS35SSTjAFbdnaWUXk3czJ+KVIosdPLCODlfnu+3zNLad+FTzZTIkAOAEllTIAHzPr60lPqUK65HDDcRmImNZGUgj8wzz8gKZifBXIDL+TpHegiXymQqytMz7l7jZ/PilL3TtLubzy7q0UkqcyMSM57AjA755ridN1K9ae2SK4eKNZfhYk7VJ+E59QAeR8vamPEWoSvqjiaaFjE7IDEAVkUMQD3zkYOap+aD00T/FJdMDc6e8Mt4luQLe2dsTbPyKDjjHfof1p651ucWsenol0ZbZQZjtL5x0buQOnXHNZ9tr9u2qwLdYitp7iL8RtcoqrvG4k9QMZJ5olh4hWW2ezlMc03xh7kHBlyT29Oc9aTPJKN8GMhCLa5Iy59anvbsRxq8jynG5z/wA63LPw9ffsqe9a5HmJF50UaYU5V1DZ7jg8Gs/wjDbSaxYEbS5Z943ZI4xyO1dxfG2l/aEAm/Cj8FOJZyg2qM5DZOA2MevbFSznkckk6RTGMON+zib3SryxjkcyEiMZxtIx+tH8Nafqeu2Us1pjbGu4rLkZ+RxjPtWl4wnb9t6FAboeRPanzfjAV+D17Ul4F1SVLzULNbs/hBZyNCh2r8fqO5P1pHPM477Gy+Ok0AmW+c7A8kZztIXA5+1dLYWcun+HlaW4BeS7ify2UH94ck9eOelczaGV/GlhA8z7HtVcruOCTGTnH0pzVWSHVrhkMSyxzDDHBIGzOTQrnzjbGTcZQdKhyTSraHWoZ7eTcPNyoZs5bNaolmAjRIX8tVZS4l2hmBwCOen0+lYsjObCOY7mVXLsVOCy7stgjpxnpWR4g164l179mWqx/gwsaMiggAEDOD3AUg/Wq/Hjd2R+TJKh/wASzahFo2orPcQKrK4CCXcWTaenAIavmxPJY5P1rqddtrcWshttMntdikK4lJQkKe2evGM9OvPUnlxFIx/I3TPQ1S9EM3Z7FcyRYKEjC4GeeKlBYkHAzipW8mAdVHbzE/8AaXUe2f607FBdEYF249+f61nJPx1NNRzE/vGnqEPobzY+lrd841B1J6Z3YH0zTaQXgTA1N93rlv4bqz4ph3Un3JpqOZOMr9zRfHA3mxq2hv0B87V5JGz8JAYYH/upqNb1cY1OUkepb+tLRzx7eFBNBvNQWJxGmGlIyEQ/qfSgkscTeUjTaa5t0Pn6nKqg5Jdm6ffis6SK/vroz2+rSxIQAYprWKTH1ZwRn04pG9NxNAbjPmSg5RMZUc9eeuKqkerizbULyHybQ4xMgVA2TjOFI/hSHOPoJOTNV9N1GRzu1TaCOjWNuf8AaVnXnh5A4e61azhck4Y2NtGSfXPmiiW8iMGVy0oH7zM3T70k2m276qHXakbMm7nnkgHH3FDaezra1YI+H9KU/wCV8TWbYHw/5gY/+eodD0pB/wB57I+22I/7enNN0y4E1u/4ZXj37yXAwQCMg+o6D60fWdPf9pSN5USJK7OogT4UViSBgegwKKn9Acl9mYukaYAf+stqcD92OP8A/Y1ING04ykx+JoFkXsLVGJH0lrQs9Etf2rB+IUSQRTxmZXXhk3DcCPTFWg0OGG3814wlwNxeNWDKvsMfSuk+PaNi70gumWFvHOptteRpgDs8u0wenbEnpmgarpcM8JS78RsiK7Mm6xJ2Z/N/4nPJzzXnh+OKHULUhFUqzZ45PHf1rpbuz065lka8tluI44ZWZQMspzwRz15zSJZY30NSbj2crb6FosLBZNVSRuMrHbFMjPORvPJxitXRtN0Nbndb+XeMsEhJljUFenxfMfzoWueH7JLywMFp5UBhBnCA4z+uDVPDfh7zLua58uRYlgbymjk25bHQ4PT2pcs0GrDUWnQzbR2P7filivZfxwtkSJSi4KcYIz3x79zQdbt45dHuo9R1K7EZkBMk9uCytkY4BBIz/Gh21o0fiSzuHQ4jgVCSOB8BHWmNTsobq6uN6q5eUHaRk/l/3UCnHmnSG8n8bTf/AH+BvTSi6ZaJDNvt1QbHMYBYfL71xk0Vguttt1i4j2zf5tbQts6DCnPoMZrrjA0VgkMXwgHYmONoz3z0x/KsfWNCmtdbV4YWaBdhyMFUwMcEewqjFOOybN6VmPq8hbzBG8+DG2d5dh0POG749O9MWA0k6Fcfiz/fBHiEr1Izz9c/Om9Vt8wOqXxlDKcRqhxyD3+vTpXPG0nVs88D2rstT1YqMuJmSrEXJWQ4+RqU21jKSSAefepTOURTTHozjrTCuF780iHJU5oqnAp/NroMeWYnGKMknd2471mNcpCAWPPYChF3uMb2ITP5R3oHI2zUfUZJAyWnwgD4pD2+VN2kEaQCWTO0/ExPVzSkKKziNVAGMH7VquJJVAgXMcMYLZwB39fnUuTId2KrdmTeSeCc49q2LnWLV/DdnaRzqJkEeRgnaQR14rmrkkSNuKr6AMKGhG3AdcfWsizeTRoyTwRyf3ZywKDccYBbnOB6c07a3MW5ImKiX4W+LHxAsP4YrCADH832Bpm3BE4nbB8scZ746U2EuGwJPkdaku0ox4BkYff/AJUQSQpNvLqTjknqK5lNRuJMhRlg+5R2wRyPb1o8UsN2Q8pKOPzLnG75VT89rQmg8sxlaYKWaNmIwT1GacaxdkW4Ej7nXD8nPyPtV7YJGijYhXr0yafWXjgjNLeFStyNWSS6MRbIxTBkYhl7GtO1ujHb3KzIQ7w+WhJyASwyfsKYuChTe+4gf4RyKRSWFpwCxwGGcjtUmbEosbDIwk1yZEZGJbI7GmNHuJbCCRYiDvXGXJwB8vX3pRRtbavJpnytyH5d6neONDfkl2RojnPJPXjvWjbqZtLmzCC0bp8eRxkjrnn16UjbHEwXDY2noc9q0YVV0JVsYfGKU6tV6DU5UKyeWJgip0bgDijDeCFVFC8jBzlR2oku6MkALweSB3qhaYx8SY57cUyMqBlKxO9i8yGUNbDoQCvU8GsBrBcH4cfOuj8qX4jJIxBU96gUIuAQfmtHbkAcz+yiwBCjHzFSulHPTBqUXH9mWfJjIFQmqPdYHHJPTFKNIzmixRgHc3PpVzYFhYULSCSY59qaRcnI4Wgw5dx6d6OnLBQD14A70ps1I1YONzeowtFbaM5AJ45PyNeNgHjjYufrihysdqt7DNKkrZrdAXIZiR+leqFCgnnmgQ5dwAaeiVVwSMk06MLAbKQw725G0d8miDaGwqfCDwSK9KFjw30onlDy+fzdqJxBsJHGY49yj4lI4o8GJXBMIU9yarDIGjPQOBz616Jj6k0Siq0C3ZoKscTfCcA+9MxTrjA5PvWcG3qMcmrxkqwJ4or0ZRrLMep+1VMCO5cBRkUqbhUI7A9zRYbgE8ng0uSUuzVosEaMnbyPeiRuRuBHY/wogK968LKfhx8PrUc8TXQ5MLFcKq/EGJpiC5PChRgng+lIlCTkEkelEiJRhu4UGp3GhnJj0MkDwSs7SLPuGwLyuO+f0qblKDA3ep6Un+78BBFV81wcLnFDv0FaHFdcnIPfrUKq/KMB7GlN0jjngV6rKP3ufSijyM0GKqDwQPpUpd7kA4wKlNoE+PooVRnrRFOaG1FU7RmrhaDwsFcAehpu2mWPkrzWfA2ZBnvRy2SFHTNCzTWeXKFv8Qqs7nyV/wBAUuWygP8AhBAryWTMZB/wgUutnMlo2HJ9qfDjArMtzxk00ZcAVRHoWOq2BmiBulICc4o8cuVGa04cQqCD0q+1UPJye1KpJzRXb4R6mhbOoZhcrlfWiKxzgnmlEYnpTJZQQzdcdqxs6hjbvTHXuKtH8PWgLLkZAAqK/DZ6cbTQ2zqHkl3HBJ9qIsuODWYrndwM05G/w/8Ar9KFs1D/AJyoAX4zXryhhkNkVkSSMW5ORV4LkAnDAjoRSpQTDTNOJsNkUfzVC8jmstZufavJLo9PSg410EaEk45CnpSrynPWlDdY61R7oHtiuo0YaXJyW5qUiWL85xUrtGnBjrUfpUqVYJLW3+cFHT8/1qVKxhGzoqJJqtrHIiujM25WGQeG6/aszJMQye1SpS12a+iQ/lojk4WpUpy6Fsik01Cfh+tSpRHBkJyKYJ+EVKlAzi2SAMURCTHye9SpWHF0J2nmrREk8mpUoWcGJKrxxXoZgwINSpQPo1Hs/wCce+M0JFUMcDHNSpXejRxfymlLnqKlSlhoAzH1qjE+tSpWmg3dhjBNSpUrgj//2Q=="/>
          <p:cNvSpPr>
            <a:spLocks noChangeAspect="1" noChangeArrowheads="1"/>
          </p:cNvSpPr>
          <p:nvPr/>
        </p:nvSpPr>
        <p:spPr bwMode="auto">
          <a:xfrm>
            <a:off x="63500" y="-431800"/>
            <a:ext cx="1333500" cy="8858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data:image/jpg;base64,/9j/4AAQSkZJRgABAQAAAQABAAD/2wBDAAkGBwgHBgkIBwgKCgkLDRYPDQwMDRsUFRAWIB0iIiAdHx8kKDQsJCYxJx8fLT0tMTU3Ojo6Iys/RD84QzQ5Ojf/2wBDAQoKCg0MDRoPDxo3JR8lNzc3Nzc3Nzc3Nzc3Nzc3Nzc3Nzc3Nzc3Nzc3Nzc3Nzc3Nzc3Nzc3Nzc3Nzc3Nzc3Nzf/wAARCACDAMYDASIAAhEBAxEB/8QAGwAAAgMBAQEAAAAAAAAAAAAAAwQAAgUGAQf/xABEEAACAQMDAgQEAwUDCAsAAAABAgMABBEFEiExQQYTUWEicYGRFDKhFUKxwdEHJFIjM3KCw+Hw8SUmNDZDU2KSo7LT/8QAGgEAAwEBAQEAAAAAAAAAAAAAAgMEAQAFBv/EACcRAAICAgICAgIBBQAAAAAAAAABAhEDIRIxBEETUSJhBSOBkaHw/9oADAMBAAIRAxEAPwD5fdxbnyOSPTvSDdcVpTxKHfC44JwOKoYM5HOM455pEXSofkhzdozyagOOa1IbES9I1P3Hal7y1EQUgFQwzy2RRKaehUsM4qzd8Pqz+F9dfHPwKvv/AMZrnbqF7e4eOVHjcHDI6lWB9CDyK6TRAYvA+vyA8+dGuR/qf1rAvvPkWK6uGd2uAzCVySZMMQTk9TkYrqphPcDsP7PSptrxAeRIrY/1cfyrsFSuE/s3f/pK7izzJAGA/wBFsH/7V9ECV7Hiy/ooiyr8gQSrhKMqVYLT7AoCEqwSjBa9211m0A2VNlH21NtdZlC5SqMlNFaoy11nCjJQmSnSlDZKNSMEHjoLx1oNHQXjrbMM146WlirUeP2peSOis1GRLFScsVbMsXtSksXtXNhoxnj5qU68XPSpQUECSx0mbqQhPpKV/Qmm18OW74MdzMu7puCsOnyz+tESKIqdyKfpQPEpI0qIISpEg5U47Gvn6+z0LroKnhe7jfdFqEZ5ztMJXtj1NLah4T1adEEaWr7RjIlwfsRWJp9zqQukSC5vGDHGxJHPGOvHp1+lHXxTrVrOUTUFnQHClkVgcd84z+tLqF6QTlKqfRrnSbzTPAWr292gWaW5STCOG+HMYzx8jWJqERPhLSJD+6Z/1lP9K7e4uf2j4Mtri9Kq9yqF2QYwSe1cdcedHoIsZusVw8cYx2yGP6kn60ySuhVd0X/s5YjxIqf4raRf1U/yr6oFr5J4ec6TqsN5GnmGPIYbtuQeCM/8dK+naTrVlqW0RuY5Dz5cnB+nY1b4uWPHiT5MUuzQC16FpHVdXttLAM5OT29K9TV7d7N7hDwoPHqR0/jVbmvsUose4BAJHPSrhay9CtZ54U1DUcmeUl4kzxEp6YHqR1rYAFYpWc0D21NtF21UrmtTBoERVSKMVrzbRWdQuVqpWizPHAheVgqjqTXP6r4gjgjYiRYEA/O3X/dS55ow7DhhlPo0Lu5gtRmd1B7L3P0rBbxTZB5BNFLGqn85wePX2rm9Q8QqzHyUaVieZJDtH9T+nzrOs7OfWroIZQWKswOMAYGTxUc/Okn+JRHxo1XZ9Etb6yv032dzHIvoDz9qtJH7V8thiYhWtZ3TPOAcY+1advq2v2cRIMksKHlmG8UyH8iupIGXiyXR28kftSssftWBD4ylQlL+yZGHDYyD9jWhZ+INPvnWNJCjscBXGM1ZDycc+mIcHEu8fNSjFkdjsYNg4OD0qU84TV/hoGvuPwMQY4G7+VRX+Gqau2beP2P9K8F6Vl67NLw5pQGmz6vp109tqNsWktzkFZFAwUYe9cXLavLcMY027jkqB0J9K2fCd3LE97EJG8sxZ2Z4zu60/wCHI4by+S4Ez20ih3hdMcSJjGQeo4ORXn8pY5NlijDJFDmpJPa+ArGFoyJkSAFXG04OM9fauenke4kQyI3+THYdfUn34H2rb8W3ct14LgnuWzNIsLsc/vYBoOq2g0/WhDBDbymWFRtnjDJ8TEdD0PHWqMsuNMViinaM2NFjByGG4ccc9Ov+6moHRSDHIMjrnp096W1K3msrqSzmiiSSFirCFiBn5qeaXMmIyTG+M7crKRz9c0MciDlBo6S31iEMU1RIryNht+PBZBjsavaKsLXUAn82xLK0RPDdR8OD1I9flXIRiPzkEwnIP5grjOD6ZBxW1pcSCT9nyLLunU+S3H5sHBx8/b+NMlndCFBWdyNba6s5V0iINdJtVVJyoz2J6Z4P2q1lLrlrzq6WzgnjyH+JR7j+OM1xuiaZqtmJZlty7JKiRw5xufBJ3egH5jn2rQtNGZ7tJvEOszrqMvS3ib4UU9A3fJ7gYxVeLLN7lv8A0TTjHpI71HRiAGBOM4yM/avSKS0+1s7CHMIgjLn4iXzuI46k5NP4b0U/I1YpCGihAwSe3XnpWPea3DG80Nqq3E0a5Ko2cf1Pt3x1pnXlsJbPydTaWOPOR5MpRicEdiDXD6fpulQauEsoZVhnYJKZZS5CEjOPfv36VP5GaUFUR2HEpO5IU1jX9T1C68mzUqQvxsV5Q/4R26YpSDw/NJBeXd9K7PHbs6EtkhtygH6ZNacQMc3nxgrITkow+E/8etaNzeoNMuiEwxQR4Y4Ayw5968+cm09lqxr+xmweC4JNPhuUuLqNpIwxLhXBOO3ANavhrwklm0Oopesd5aLy3UAEn4ciltLnk/b0Zkcpb/gQrNEpUE5TGT3PXvWzpl1bWUMSNETO0wOT+ZgCp69OcHv3qKKzqSt6KZPFX4rZyi6bpUGlPBFHf3erRSNGz20RSAgHGdz8Z917fepfR3S6Zp5jkFq4EgbavmMDwRhhx9a0tb064uZlltIY3aeXAVWxnIJxkgds0le6dq8VhE4tLhpwzZUAPgYXHr7+vSrcePH72RzyZKErTR7W4iebUbie4JxuaRuRyBwR8/X7UcWltAS1hp/lled8mVLDPHz6cUnZ3V9BFe/jYJk8mAOvmRlDw69CRT/42aey/ECGzjVhhh5hLD2Fehh4K0SZLdWepeSSBILXjy0G5yDJ9MjJ79alE3tKp867SFARtER5/hUqpS/YujOR+KmqMTbDAyRk4+1Ytpd3hfa0UhXP7yEfyrYuQ0yqqhyOQQBjH3ry+1RUpewGhxGCdyzKRNH8GD15/jVbdAbOyfJBVpHBBxzuFHt7F4iCstxtBJACx/zanBal4QsiytgkhlWEEZOf/MqeWOT6Ksc46GvESI/ha3jbG4pGEHq2AAP1qvjqP+9yPkghIl4Pu9Hu43vbOzt1gkURMrMzmMg7R7Oe/wA6r4rX9p72sikhYx/CzhTxuz1PuKKUXa0Cnp0K+HrGOa1nYgthhtyc9q6m68KaTb+C7TUngP4tjFvl891Vt0gByAcAEHGccdq5bS5rvSNMnMkCs2/4UEqtgYHOASact/EGoaloh0e7YnTk2grmMZCsCBkgN27Ggqm9BttpbBvpenzy/wBwidAsQLh3LjeS35SSTjAFbdnaWUXk3czJ+KVIosdPLCODlfnu+3zNLad+FTzZTIkAOAEllTIAHzPr60lPqUK65HDDcRmImNZGUgj8wzz8gKZifBXIDL+TpHegiXymQqytMz7l7jZ/PilL3TtLubzy7q0UkqcyMSM57AjA755ridN1K9ae2SK4eKNZfhYk7VJ+E59QAeR8vamPEWoSvqjiaaFjE7IDEAVkUMQD3zkYOap+aD00T/FJdMDc6e8Mt4luQLe2dsTbPyKDjjHfof1p651ucWsenol0ZbZQZjtL5x0buQOnXHNZ9tr9u2qwLdYitp7iL8RtcoqrvG4k9QMZJ5olh4hWW2ezlMc03xh7kHBlyT29Oc9aTPJKN8GMhCLa5Iy59anvbsRxq8jynG5z/wA63LPw9ffsqe9a5HmJF50UaYU5V1DZ7jg8Gs/wjDbSaxYEbS5Z943ZI4xyO1dxfG2l/aEAm/Cj8FOJZyg2qM5DZOA2MevbFSznkckk6RTGMON+zib3SryxjkcyEiMZxtIx+tH8Nafqeu2Us1pjbGu4rLkZ+RxjPtWl4wnb9t6FAboeRPanzfjAV+D17Ul4F1SVLzULNbs/hBZyNCh2r8fqO5P1pHPM477Gy+Ok0AmW+c7A8kZztIXA5+1dLYWcun+HlaW4BeS7ify2UH94ck9eOelczaGV/GlhA8z7HtVcruOCTGTnH0pzVWSHVrhkMSyxzDDHBIGzOTQrnzjbGTcZQdKhyTSraHWoZ7eTcPNyoZs5bNaolmAjRIX8tVZS4l2hmBwCOen0+lYsjObCOY7mVXLsVOCy7stgjpxnpWR4g164l179mWqx/gwsaMiggAEDOD3AUg/Wq/Hjd2R+TJKh/wASzahFo2orPcQKrK4CCXcWTaenAIavmxPJY5P1rqddtrcWshttMntdikK4lJQkKe2evGM9OvPUnlxFIx/I3TPQ1S9EM3Z7FcyRYKEjC4GeeKlBYkHAzipW8mAdVHbzE/8AaXUe2f607FBdEYF249+f61nJPx1NNRzE/vGnqEPobzY+lrd841B1J6Z3YH0zTaQXgTA1N93rlv4bqz4ph3Un3JpqOZOMr9zRfHA3mxq2hv0B87V5JGz8JAYYH/upqNb1cY1OUkepb+tLRzx7eFBNBvNQWJxGmGlIyEQ/qfSgkscTeUjTaa5t0Pn6nKqg5Jdm6ffis6SK/vroz2+rSxIQAYprWKTH1ZwRn04pG9NxNAbjPmSg5RMZUc9eeuKqkerizbULyHybQ4xMgVA2TjOFI/hSHOPoJOTNV9N1GRzu1TaCOjWNuf8AaVnXnh5A4e61azhck4Y2NtGSfXPmiiW8iMGVy0oH7zM3T70k2m276qHXakbMm7nnkgHH3FDaezra1YI+H9KU/wCV8TWbYHw/5gY/+eodD0pB/wB57I+22I/7enNN0y4E1u/4ZXj37yXAwQCMg+o6D60fWdPf9pSN5USJK7OogT4UViSBgegwKKn9Acl9mYukaYAf+stqcD92OP8A/Y1ING04ykx+JoFkXsLVGJH0lrQs9Etf2rB+IUSQRTxmZXXhk3DcCPTFWg0OGG3814wlwNxeNWDKvsMfSuk+PaNi70gumWFvHOptteRpgDs8u0wenbEnpmgarpcM8JS78RsiK7Mm6xJ2Z/N/4nPJzzXnh+OKHULUhFUqzZ45PHf1rpbuz065lka8tluI44ZWZQMspzwRz15zSJZY30NSbj2crb6FosLBZNVSRuMrHbFMjPORvPJxitXRtN0Nbndb+XeMsEhJljUFenxfMfzoWueH7JLywMFp5UBhBnCA4z+uDVPDfh7zLua58uRYlgbymjk25bHQ4PT2pcs0GrDUWnQzbR2P7filivZfxwtkSJSi4KcYIz3x79zQdbt45dHuo9R1K7EZkBMk9uCytkY4BBIz/Gh21o0fiSzuHQ4jgVCSOB8BHWmNTsobq6uN6q5eUHaRk/l/3UCnHmnSG8n8bTf/AH+BvTSi6ZaJDNvt1QbHMYBYfL71xk0Vguttt1i4j2zf5tbQts6DCnPoMZrrjA0VgkMXwgHYmONoz3z0x/KsfWNCmtdbV4YWaBdhyMFUwMcEewqjFOOybN6VmPq8hbzBG8+DG2d5dh0POG749O9MWA0k6Fcfiz/fBHiEr1Izz9c/Om9Vt8wOqXxlDKcRqhxyD3+vTpXPG0nVs88D2rstT1YqMuJmSrEXJWQ4+RqU21jKSSAefepTOURTTHozjrTCuF780iHJU5oqnAp/NroMeWYnGKMknd2471mNcpCAWPPYChF3uMb2ITP5R3oHI2zUfUZJAyWnwgD4pD2+VN2kEaQCWTO0/ExPVzSkKKziNVAGMH7VquJJVAgXMcMYLZwB39fnUuTId2KrdmTeSeCc49q2LnWLV/DdnaRzqJkEeRgnaQR14rmrkkSNuKr6AMKGhG3AdcfWsizeTRoyTwRyf3ZywKDccYBbnOB6c07a3MW5ImKiX4W+LHxAsP4YrCADH832Bpm3BE4nbB8scZ746U2EuGwJPkdaku0ox4BkYff/AJUQSQpNvLqTjknqK5lNRuJMhRlg+5R2wRyPb1o8UsN2Q8pKOPzLnG75VT89rQmg8sxlaYKWaNmIwT1GacaxdkW4Ej7nXD8nPyPtV7YJGijYhXr0yafWXjgjNLeFStyNWSS6MRbIxTBkYhl7GtO1ujHb3KzIQ7w+WhJyASwyfsKYuChTe+4gf4RyKRSWFpwCxwGGcjtUmbEosbDIwk1yZEZGJbI7GmNHuJbCCRYiDvXGXJwB8vX3pRRtbavJpnytyH5d6neONDfkl2RojnPJPXjvWjbqZtLmzCC0bp8eRxkjrnn16UjbHEwXDY2noc9q0YVV0JVsYfGKU6tV6DU5UKyeWJgip0bgDijDeCFVFC8jBzlR2oku6MkALweSB3qhaYx8SY57cUyMqBlKxO9i8yGUNbDoQCvU8GsBrBcH4cfOuj8qX4jJIxBU96gUIuAQfmtHbkAcz+yiwBCjHzFSulHPTBqUXH9mWfJjIFQmqPdYHHJPTFKNIzmixRgHc3PpVzYFhYULSCSY59qaRcnI4Wgw5dx6d6OnLBQD14A70ps1I1YONzeowtFbaM5AJ45PyNeNgHjjYufrihysdqt7DNKkrZrdAXIZiR+leqFCgnnmgQ5dwAaeiVVwSMk06MLAbKQw725G0d8miDaGwqfCDwSK9KFjw30onlDy+fzdqJxBsJHGY49yj4lI4o8GJXBMIU9yarDIGjPQOBz616Jj6k0Siq0C3ZoKscTfCcA+9MxTrjA5PvWcG3qMcmrxkqwJ4or0ZRrLMep+1VMCO5cBRkUqbhUI7A9zRYbgE8ng0uSUuzVosEaMnbyPeiRuRuBHY/wogK968LKfhx8PrUc8TXQ5MLFcKq/EGJpiC5PChRgng+lIlCTkEkelEiJRhu4UGp3GhnJj0MkDwSs7SLPuGwLyuO+f0qblKDA3ep6Un+78BBFV81wcLnFDv0FaHFdcnIPfrUKq/KMB7GlN0jjngV6rKP3ufSijyM0GKqDwQPpUpd7kA4wKlNoE+PooVRnrRFOaG1FU7RmrhaDwsFcAehpu2mWPkrzWfA2ZBnvRy2SFHTNCzTWeXKFv8Qqs7nyV/wBAUuWygP8AhBAryWTMZB/wgUutnMlo2HJ9qfDjArMtzxk00ZcAVRHoWOq2BmiBulICc4o8cuVGa04cQqCD0q+1UPJye1KpJzRXb4R6mhbOoZhcrlfWiKxzgnmlEYnpTJZQQzdcdqxs6hjbvTHXuKtH8PWgLLkZAAqK/DZ6cbTQ2zqHkl3HBJ9qIsuODWYrndwM05G/w/8Ar9KFs1D/AJyoAX4zXryhhkNkVkSSMW5ORV4LkAnDAjoRSpQTDTNOJsNkUfzVC8jmstZufavJLo9PSg410EaEk45CnpSrynPWlDdY61R7oHtiuo0YaXJyW5qUiWL85xUrtGnBjrUfpUqVYJLW3+cFHT8/1qVKxhGzoqJJqtrHIiujM25WGQeG6/aszJMQye1SpS12a+iQ/lojk4WpUpy6Fsik01Cfh+tSpRHBkJyKYJ+EVKlAzi2SAMURCTHye9SpWHF0J2nmrREk8mpUoWcGJKrxxXoZgwINSpQPo1Hs/wCce+M0JFUMcDHNSpXejRxfymlLnqKlSlhoAzH1qjE+tSpWmg3dhjBNSpUrgj//2Q=="/>
          <p:cNvSpPr>
            <a:spLocks noChangeAspect="1" noChangeArrowheads="1"/>
          </p:cNvSpPr>
          <p:nvPr/>
        </p:nvSpPr>
        <p:spPr bwMode="auto">
          <a:xfrm>
            <a:off x="215900" y="-279400"/>
            <a:ext cx="1333500" cy="8858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6" name="Picture 8" descr="http://www.surfhavenbali.com/data/media/images/bali-surf-cam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 y="2093357"/>
            <a:ext cx="2667000" cy="157162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t1.gstatic.com/images?q=tbn:ANd9GcSYA4gj-OSunUBAeQOMyuxOB8ejED7GF9VVxnaYHrcw6K6uUrb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9997" y="2131457"/>
            <a:ext cx="2276475" cy="153352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t0.gstatic.com/images?q=tbn:ANd9GcR0zd_oHvvkzM953jn6sVZZg5K5h45l1gmrtMk98EdCLaHcHYLe2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 y="4512558"/>
            <a:ext cx="2628900" cy="1743076"/>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t3.gstatic.com/images?q=tbn:ANd9GcRCtVqEVfYGn6rt_KoFHr2x4zzGUi-cKDMG3nYZhupTBJBppaOe7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81387" y="4411524"/>
            <a:ext cx="2486025" cy="1838325"/>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http://t0.gstatic.com/images?q=tbn:ANd9GcRhdWYdeAfQt1f_xLMyuT4UX1LzGEjuKAdq5wipvWVGoFO0js6_W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8546" y="4459148"/>
            <a:ext cx="2619375" cy="1743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590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 Camps</a:t>
            </a:r>
            <a:endParaRPr lang="en-US" dirty="0"/>
          </a:p>
        </p:txBody>
      </p:sp>
      <p:sp>
        <p:nvSpPr>
          <p:cNvPr id="3" name="Content Placeholder 2"/>
          <p:cNvSpPr>
            <a:spLocks noGrp="1"/>
          </p:cNvSpPr>
          <p:nvPr>
            <p:ph idx="1"/>
          </p:nvPr>
        </p:nvSpPr>
        <p:spPr/>
        <p:txBody>
          <a:bodyPr>
            <a:normAutofit lnSpcReduction="10000"/>
          </a:bodyPr>
          <a:lstStyle/>
          <a:p>
            <a:r>
              <a:rPr lang="en-US" dirty="0" smtClean="0"/>
              <a:t>Surfer oriented resorts that will take  you to a surf spot of your choice.</a:t>
            </a:r>
          </a:p>
          <a:p>
            <a:r>
              <a:rPr lang="en-US" dirty="0" smtClean="0"/>
              <a:t>Affordable place to stay that will provide you with a great experience.  </a:t>
            </a:r>
          </a:p>
          <a:p>
            <a:r>
              <a:rPr lang="en-US" dirty="0" smtClean="0"/>
              <a:t>You can choose to stay at the resort, go into town, or join a group and head to one of the beaches with a guided group.  When you get to the beach you can get lessons by one of the resorts experienced instructors or do your own thing and find a spot.  </a:t>
            </a:r>
          </a:p>
          <a:p>
            <a:r>
              <a:rPr lang="en-US" dirty="0" smtClean="0"/>
              <a:t>Most of the resorts have cars you can rent for the day and hit all your own spots if you want to.</a:t>
            </a:r>
            <a:endParaRPr lang="en-US" dirty="0"/>
          </a:p>
        </p:txBody>
      </p:sp>
    </p:spTree>
    <p:extLst>
      <p:ext uri="{BB962C8B-B14F-4D97-AF65-F5344CB8AC3E}">
        <p14:creationId xmlns:p14="http://schemas.microsoft.com/office/powerpoint/2010/main" val="11673894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 Spots</a:t>
            </a:r>
            <a:endParaRPr lang="en-US" dirty="0"/>
          </a:p>
        </p:txBody>
      </p:sp>
      <p:sp>
        <p:nvSpPr>
          <p:cNvPr id="3" name="Content Placeholder 2"/>
          <p:cNvSpPr>
            <a:spLocks noGrp="1"/>
          </p:cNvSpPr>
          <p:nvPr>
            <p:ph idx="1"/>
          </p:nvPr>
        </p:nvSpPr>
        <p:spPr>
          <a:xfrm>
            <a:off x="368300" y="1904130"/>
            <a:ext cx="3962400" cy="1752600"/>
          </a:xfrm>
        </p:spPr>
        <p:txBody>
          <a:bodyPr>
            <a:normAutofit fontScale="62500" lnSpcReduction="20000"/>
          </a:bodyPr>
          <a:lstStyle/>
          <a:p>
            <a:r>
              <a:rPr lang="en-US" sz="4000" b="1" dirty="0" err="1"/>
              <a:t>Uluwatu</a:t>
            </a:r>
            <a:endParaRPr lang="en-US" sz="4000" b="1" dirty="0"/>
          </a:p>
          <a:p>
            <a:r>
              <a:rPr lang="en-US" dirty="0" smtClean="0"/>
              <a:t>Wave </a:t>
            </a:r>
            <a:r>
              <a:rPr lang="en-US" dirty="0"/>
              <a:t>Direction: Left </a:t>
            </a:r>
          </a:p>
          <a:p>
            <a:r>
              <a:rPr lang="en-US" dirty="0"/>
              <a:t>Swell Direction: S/SW/W </a:t>
            </a:r>
          </a:p>
          <a:p>
            <a:r>
              <a:rPr lang="en-US" dirty="0"/>
              <a:t>Swell Size: 4-8 feet </a:t>
            </a:r>
          </a:p>
          <a:p>
            <a:r>
              <a:rPr lang="en-US" dirty="0"/>
              <a:t>Ideal Tide: Low to High Tide </a:t>
            </a:r>
          </a:p>
          <a:p>
            <a:r>
              <a:rPr lang="en-US" dirty="0"/>
              <a:t>Ideal Season: May-September </a:t>
            </a:r>
          </a:p>
          <a:p>
            <a:endParaRPr lang="en-US" dirty="0"/>
          </a:p>
        </p:txBody>
      </p:sp>
      <p:sp>
        <p:nvSpPr>
          <p:cNvPr id="4" name="AutoShape 2" descr="data:image/jpg;base64,/9j/4AAQSkZJRgABAQAAAQABAAD/2wCEAAkGBhMSEBQUEhQWFBUUGBQUFBYVFRQXFBUYFBQVFRQUFRQXGyYeGBkjGhQVHy8gIycpLC0sFR4xNTAqNSYrLCkBCQoKDgwOFA8PGikdHRwpLCkpKSwpKSkpKSkpKSwpKSkpKSkpKSkpKS0sKTUsKSkpKSkpKSkpKSkpKSkpKSktKf/AABEIALsBDgMBIgACEQEDEQH/xAAbAAABBQEBAAAAAAAAAAAAAAACAAEDBAUGB//EAEUQAAEDAgQCCAMFBAgFBQAAAAEAAhEDIQQSMUFRYQUGEyJxgZGhMkJSFLHB0fAHFXLhFiMzU4KSsvFEYmOi4kODk8LS/8QAGAEBAQEBAQAAAAAAAAAAAAAAAAECAwT/xAAhEQEAAgIDAQACAwAAAAAAAAAAARECIQMSMRNBUYGh8P/aAAwDAQACEQMRAD8A6PQq02qoMolHPNeidsQZ8SjHJAQmyoiYmVHKEuSJShO19lE910MpkiCTynBQlOFUORKTKhabJBM5RVqn0gVaZiC7dY5R/a7QFicWolpF0FSMqBZYxSIYpSltfr1xBHos50E3SfXVd1RWISUzXBswmDpKrOqqM1lUa1Ospm1AsIYspDHFSltt5kbKl1ijpBS08eFKW2w6qoHVrqk/GShbiFKVZx4EKkWbhFWxZKrdurCSKUL6uyRrIO0VZMHJ+0QuemhARqIC/gmKHKUG2lKEJ5Ww6ZJKUQJTBEUlUKUznJEplUIuKQckmTRs+ZMXIZTEIWZ9RDKZzYCDtFJWEgeo3PUZqqFz1lU5qoHV1AXoS5Wi0rqyDtVHKWZAZckEMpIDlEHBRQhIKgn7WEu2VbOjDpQSisjFRQAJyUUbqiYOQZkxcoJM6LtFXLk+ZWkWMyjc9RZ0xKlK3w5PmUUp5VEuZLMo5SzIJM6ReopSzIgyUsyDMmzKoIlMmL0s6IJMUOdCXq2lCcoH0gjL0Jepaq1VkKAuVtz0FktVYoS5TPaojTVQ0ocyctQFFFmTZkEpAoWkzpZ0EppQSZk8qKUQUB5kpKEFKUUV00FNmSzKBQlCGUxKoOUxcglIqDezJ86g7RLtFFT50s6r9ql2qCwXoc6h7RMaiCYvTGooO0TGoqibOlnUHaJGooJs6EvUJqITUVExegL1CXps6Ilc5DmUZemzoJCUJKDOmzICKEhMXIS5UIhMUpTSgdNCUpSgUIkgnCBBKEklAoSSTFRToSkSgJQOUxQkpiUF0Vj9I9U/an6R6rfb1BxM3qtA45gf/qnHUDE/3zR/jP8A+E7QlS5/tT9I9U3an6R6rpG/s/rfNiWNHmfvAWH1mwTcI5jRWdWLg4uLcrWtiIEwZJk+idoJuFbtj9I9Qn7U/T7rNb0jP956t/JSjGc6noFq2ey72h+n3Szn6fdVRixxqegSGLH/AFPQIWsl5+n3S7Q/T7qAYj+P2RCr/F6JZaXOeHumzckAqePoiB8VLU88kxRAJiFLVGUJRlAUsAShlGSgJVsIuQlyUppS0KU8pQnUtQ3RZiknSw2cos6FNKWD7RP2iiLkJclqm7RCaihL0JeURMaqE1FDmKWdBKaiY1FFnTF6K9x+whCejRz9fzWT5kJw4/UVypq2meim8/VUcf1Up1o7S8WEi4nnNlE1rufnP3oodv8AelCnU/Z7SJ7ri3wE/eoT+zsbVv8AtGq1cp4+UphRjdW5SoZLv2e3/t25ebLx5OhWKHUKjF6zneAYPzWk2d/xUgnj6JcrUOF63vpYc9nRpZ8sE1Xk2me6AIna65b97POjGeWb8XL2J1KdZKq1uhMO8y+hTceJYCbc4ViaYnCZ/LycdJVPob5T+amGPqf3fuV6YequEP8Aw7PKQPvQHqfhP7sgcqjvzV7J0l5wcY/+790Qxbvo9/5L0N3UvCxYPHg8lRt6jUJu6r4Zm/fBKdl6y8/OJd9B9Uu0P0ld6/qFROlSqDzyR/pVCv8As+fJyVmkbZmuB9W2S4OsuQLjwUZLuAXV1f2f4gfC+k7zc3/U1VK/UnFN+Rrv4KjSfSytwnWXPQ7gPVIA8vVaFToLEjWhV/8AjcfuBUFXo+qwS+nUaOLmPA9SEKQAHl6oo/UobJQgKP1KV+XqhyFLKVFFJ5eqEk8kyZAxeeXqgLjyRpspQR5imzKXsDwQVKRAki3Hb1VEb7p8yEuTSgOU2ZDmSzIPVz1moEWa7wJAn2KL+kdD6ansuPyOF9NdTwF9Uwpk6Wtzgzr/ALysU3bsj1gocH+33qVvT1Dn5hp9LriR2k6TxNjCkZSefb9eqtFu0b03hzo4+g/E3Rfv2h9Tv8v5FcYyn3o30vF73IGqssZEGY3EWNp8VKLdczpagfmPhlKf950D8/llK4xtTTmeBB5aqbNY7bXMDxOsJRbrx0jR2fP+E+icY6laXRyg+65BuIiJiD7bEgjbmpHYuLyIA0kXG/OVKLdYcbSmO0E+BlEMVT+sejlw56QG2Y8BY6DfdOOkqo4xziOcRurRbuPtDNn+xTPxrBq4/wCQz6Li29Kv+Yg+Jv4e6s0+lSYtPGRr+SlFum/eVH6j/ldH3Ih0rQB/tAPEH8lztOuDq085NtPUDxGyX2cGZtz0twvr4pRbpWdKUSY7UHyNvZStx9OYzjzED/dcacM4OgQTJEazF9dOGinwzIES6dB3pMgjUHTzSi3ZCu36xxsUXaNPze9vNczTfAE/dOvhv7KemTzB1BcI8RGiUrbrCkBL8kDiGn0ESVU/duDdfs6B55WDdVASR8vK/HRR1qAiCBJmLkT43H3qC8/q3g3/APo0j4W0/hKgq9UcCLmm0f8AuPA5fOst+Fa53zxGzj576oPsJ+Sq9pgETwH1FoQ0039R8E4CGER9NV1/HvIB1AwU/C462NV0eNjKy34Sr8r54yCRrfSYPgqdTAYgSQSDfRzfbNceBlNmnQ0Oo+CZMtzTaH1CRbhEEImdTsD8rBwtVeT/AKlzYfimgWdGxE38dQfKE4x9ca03SdIE6W3Cu006Sr1MwZ2ywItU++SvOet/TL8PUqYWm1oY3ITUDiXVJbM2MAXjLyW7iOlK7ZJaRAEzTcInjFwfULjulO+4uOpP6/RSEmq0y/3jVNpEcgPRAHVPq/X4Kc0o29kwatOfVGGv+opGmfqI8ypUkKei020HTFajwk90/wDczkrX2MFsirRJiQe1pgGYMmDv7Lzk9JkcT4A/miZj3G8tHJ0jz0NvNZt2ehDAAQR2XA5arDqLgw7vbKOo0AwS31ZpvfNuFzvR/QjqnxVKHLLWpGTPCQr46l1T8FNrrxIfTtH8M3QXa9ADUi2gNWmNf8WkKtTrsLyGmmSf+rTIdrAjOI3KBvUuuT3uzaOIzG82BGQI/wCioaO+5xMm0NbwsBKqJ3YOoYORp3tUpTBtMZtDe9tFAzA1XRly/TarS8DfNY8lFX6GyEhrZbqDPna22kHio6mEd/dG4mcriLiDJOgQaP7jc2C97ABoC9gnYSSYlSt6LFodTJBgE1KMutvDifAclz1bBOA7wDBEy7u/DBnS+vhZQUG5rBzdhN4GY3tHug7ej1ZqkWygW3ze4m3qpT1WO5O9g1wH+WPJcTVY+kfjdN9JF4kid1A3HEd4OM8nuBg3k/q6i6d4ehWtjuknwgDbvb77Im0Gg5cj+MkGL8LCNQuMp9bKrRH2iqBEQXuMesqviesdR8/19R1gD/XVOZ2ISx3L2AGTlnYugECOIR1TxcwTPdlp1tp/NcJg+ncQ12Zlapc3z1czZgj4Xkj2WvhutmJaJfUpOE/PSYTfQSyLIjXdSeyb5hIkNhwI4RxSbWAmSW6axsLRp4mZ5QqLuvZAh9Ki4i/wuAvwEqnW6+mDlo0geOV33B6Wroqbbdx3dI2FtDMWEGd0Ra/k0gBtnXi2sQucw/XwQM+GY6OD6jYjQgEmFawvX2kXd+gWiBBZVOYeOYARzBSxrVc7RAmdb5yJnWRrb8FJTxjwO9l21DxvFxE81Vw/XPBWhlUEToGu13mbp/6V4LTLUHNzaZ52l5/WiFLdPHSbAOt8t5cbkTH5KUPJ2dys0G2oiZN+KzKnWjBzAfXI4gMtfgTN/BKn0/gZJ7SoTNw6keXC8KFNB9YjY3iREQNiSNCFG2oYkwIiHS2ZvqTvzEJmdYMJOUVY5upVAz1j2URx2Df3u2p96dWVRfnZUpadAPeB0HeJiZ4Xt6XQvIZmklzTrmduYjn6JsOKGlPEUDJiCRvwne5V2j0ENZa47kZeP03FkGfmM3a1o1AAIvwJ0i/AJ30aZN2NMNBJe2efxO3utV3RBjiRoRA8bx7oD0YRs8jc2/D9ckKYw6Iw7pLqVIz8LmtLZ9HQoa3U/Cvae4WHYhxPkWmBPmtoU8vxWF7XtfYcOQR0XsBgTsdpMi0JZTla37O6ZjLUI42nzIJ1WTjP2f1mnunOOIB9+a9HdU4HXSba7SiFxPvE+6WlPE5KWY8/VRdp+oSz8/ZFTmqf1dN23h5AKHtPH0KXr5mAgus6UrNjLUqCOD3j8VZo9acW0iK9S1oLgR6HVZBdCRcOITQ6FnXjFgEGoD/FTpE+7VLS6+1xq2k7TWnHHUMcJXNJpUV12K6956ZaMNTaYgEuqQN9JG+0rF/pFWDswFLwLC4GOTiY8lmF4SDv1dBodIdYqlSnlNOkx1+8ymJvFxJsdbxupurOHD6g7UdvTiHtDiHt+l1rgDmIWVKKnUyuDmktcNHAwR4EXRHaYzq9ggfjr0wYizC31ieHqsup0XhmuIbUBAOrw5liDBByZTpuYsgw3XXEA/1hbXbuyqxpmODgA4FWMb050dVIL8PWYQB/ZVABvIym0X90taGzq64sDqdPtBo17CxzIuDBGhi2t45KLE9X3xem5rctnw7K0TMOESGxAmCQdlFgelMHReX4eriqLjM5md0idHZJzanUFajOv7h/xNN9iAHNDSHbd17QI0uraU5DFFgd/VuLhuZt5HdQEz/sV0nSmJ+0Oz1Ae6DlLGNYw33y8dyZt5rKrY2mZim2CTe7THExZEU2scdIKMNjXXktPCljge40Rcy4FpExZ0yLjgrp6NIFmCILd2yHRAkf8wuSdCgyBhDoS7hEmbctvNE6kB+RG29+K1HdEEkAOA30OU2dLZuA7a5G2qrfu1+ZwIvaxgSTAIGY6Akc76bIqmKrY0neYv4fzR9uLaC/Pw2Vl3V54MQc30kwdZmBtF5QnodwiQSASdQHEWgh3wxeb+yCu3E6ePjrbxRNxh0mdov7Jh0XMQLwTBNzuI1nf0KD7JAYT88wBcjY94299vUi3S6StEwL3100EWCsVek2kATljXK038Zv5LNp0GuOUggi+hgjkHalJ9AgWMgEgQZzCLX28EFv97OYSabnN1giWGIm0eJ1UeK60V361ah59o8ctAVl1a+pO/0n25BVXPRbbuH63Yph7tersILg8WECzgQtCj1+xNg9zH3mX0WE+BIi3uuRBSzolu5wPXx0u7WlTe05bMDmb3Jlzpt4aLXodacFUHepvZylp98wJXmIeU+dFsgfE+bko5keiGCePqjbhTvynTdZA5hzP+L+ak20/FHTpASIJ8I4wfNDWq8gBG5+7iiI8xn+UppPGPK6jDwdx7lGzxPoin8SjboiFMxJ0mAZ4a25eKjqVBJAn1/JA7nHl5pr8fQIQeATnwjxhLBgDilm/UIHskf+SGlTMfN6j8VBOH8o+5Nm5eqjg8/MtSycYjmf0EVIT+vyQuHJBYfyQuZO8fd6qoKmXN+F72/wucNeUx7KwOla/wAxbUFxDmhpvqM7IMeqqZef5I2tQbOG6zsa2HU8uwLm0qrWi0EENa+Ab7rfwPTJfTzZWVKdwMgOZtszgWwLyREiACuLZh820ze17cVPTa6mW1KL3UyLZm67WdyOoGhhB3FetTqAupvJBgEODslwIzNMR4+SqQ+nJjtLnKeYFyAJsOHlaJUXR/WKhUaw1XOo12jvPyAU6p0PeZJEgAkRFgNArlfBOaGkPdVY8yx4ALjeQabwTmtsBzi0Kh39IxIJiAbiG3Md7hpoDG26zxhgc8Oa0C7TmEw2zuQItAG88FdLnOzSC5wmRIa/JAJAa68hwvBgxIR/Z5JFOrDma0nNBcC7vEsaDpBvryKDM7OZOaTtJa0kS7vEDccxmHGyiqPcGlwyudqCyKttbbtI3J1hbtXAEhriHRlLmulzQ0mTmGUSJ5jmViY5xcC0EuyhxMOc6TqA5zYzkQ68WlBVDAwiXfFY5nN7wIEwyCWmJAmDJVfFENBgmWyCHAsN/Elxt+CPGVXd0loHdaWgFrm5eRfJboI3mVlVDUc4h0y46EmXXgfh6JYrmpPD9ckxVk4bQeZMW156pnNAvY7WiOfI6+6Ir5fdPPL9eSk7A6t0Ok3jWYP61QOYY1POY9iNEKN4j9cFIKV4hRsqE3iRdo5EX1SpVOMjmLTxVKRhknY+asteQBJsOe3BVBAvYfrxQF7Z1J8Pyhc1tbqOk93bSHRHO26jc48B7fkoWkTr6g/kk+eKqJS0nirVHDbmIj5p33JF4VKnM2IPn+SmEgwTPlHsirVaSAGjhoBHwiwjnOt7Ks7mCPDZTNc/KYJEkb24WNohU6hdsfwCIYn+JWejcOa1QMaCBq53fdlaNXFrRJHgqcvG5PurWBfUzDJmzbFmyzMtRFter0BTZ3u0Lh9bQwtJn5XF1xpZUMXhiw6F7R80xtuBp4aLf+y1nMmrSpsIIJdMA8S+mLTzt+CsUcLTjuujYgWzG86wG8m381j6xDt8pmNQ4t7m7i/AEEpmZZ0Mey7Ct0fScCacBzrOZUaC4cYkD1afOVlYrohjXjvPa35pYXQeQkGNN/VI5IT45fjbMaN23H6kzspabXFskgGYaLX467AAeZAXYdCdV8PVjK51W7SSzuFp2kAyON+CyuteBOEquZLiHAOBEBpYQWtaDfvZmZTA2krpGUT45zjMesF1E5SXccu2vAieHDimayTrYXMA6TfxQPxMN0mbG58fP+e6Ghi72be0eX62hVlep0hIDTBMZbk78QINveyLtDlLSMzScwJBBkE3kC41snwuOay5bvZtxYmIa4QRudCpqpbUygOyhjXHKHF3Oe8AQeNzpZBnAjY8wb2Wx0R05WoAspP7rr5HjPTkakCJmJ4eyxA8733Tsq3MWBiboO0odb2gkvY+iXCSWRWYSNAGnvt9bLWpdJjEf2FRr+0BDmlznFpI7uVjnte2w0AJ1uQvMy8k/r2RNcQ4FsyIggnMDrI3Fxslj0iriHNY0BjqTos2jVLW6jMRSIjNrvfQKjjusFOzagBMZzLSw5AAO8HMMTeYkWGi5uh1sxjIHadqBMsrgPa6YnW401BWpR67UHQK+FcwDQ0qgcB/zNDwHB3MHdW1B0w8FmYUXNbaAyqa0mLOa9rSMoaSYmeS5+v0hTLrEDc333J1E+Efgulw3R2Fr5nYd+IYXgmXMygk5s7Q4OGfUib+Oqk6O6nUKTs7gXuEfGAMh+LM1hGV8ATuueXJGLePHll4wejuiKtYtIGRps1xgNO/dAF9NrI8b0A9jwKhaWuOXM1xAacodckagOE7bSu1xBEFmUEmMzSHZC2pbMKQJfZsC8CSVgdaMc2nSc5zv62HU2uysc4sLwRTkWYwRtJMC64xzZTk7TwxGMsZvQ893M3MIzAHRriBIIBAHnuFJ+45zw5vdsDIBkcDaQYgWN4vqs/C9Yu8243EwwkA2dGlza+pi61sP04A+RmAIiWuafVpidjGll63lZ+K6PAGokfFrDCSRle+ZzWFsu6pMwDjIBBvMAZtJGwkeB4rqsTimVXAuFMFoaHB7RkqAjuzlktuPKdE1ToplQkm5JmzgckAAsJeCRqLIOLdcRM/f/smptaNDrH+yF+363SabrDKQsA3/IeqEtEjvC/Me8rt+rHVrD1aWapTzmJkuf8AdmhXndBYdju7RpiI+Rp+8LllyRi74cOWW3AZQD3TJFtZB8osl9hqxmyPyi8lroHgTr5L0vCUwBAAb/CA37ljftCbl6OqObZwfQcDJkEVWwZ4qRy3Om/jXsuQwOFbVAJqNDTOmUuOlw0lomI9OS2sP1ew8vAz1HMixdkB9I9c0a3XNVDFSg4QDWp5qkAQ50xmjQHwhdhi8Q5uGZVaYqNa6HCxEAQJ4cRod1icp/btHFhEeKbOjWBkta0w4tOVjoadg+8g23nbVT4TFvBALXNAPde1hyyOTQbcbEcQNVd6VaDDjqIE6SC4WdHxC+hsEFOmBUaBYOBJgkXAJDhHwukC4usU3E6W8OxuIMZWh/dymi7I6oCDBDzIy2ib7RuFRq9HkF7TmBbI7xYTrENc3U8oEwbWCjwxyYiiG2FZpNQagkBxkA/CZ1LYJ3V7DtBr3Ez2hPMjJBP+YrXXV/o7RE1P+/vz+LVGODABdxHdioCBImwEm/r5KDDVHkkVDma62Rznte069xwsffUX4WOk2gktNwwAtHDNM+VhbRWujGghzSJFtb/KTqeaxG2pUKWAqdrmoOc2q27XBwBE/LrfxmOafpg4utBrw4taWkhrc0Zi69uLjpwHnpDDtc6oD8vwkEhw7szmBkmTqSj6IealMOeSXBz2gyZgDlvz1WomY8ZyrKNuNq0reGtwBzi6r1QW6ixn8iB7rrMRVLqhaYgtJNgLjS4ErL+yNzNEWJ0JJHxtHHmVfvMexp5uXh6RcMoQeewjhtbVSAQ4Ak3lp1zRy2NwBbinpOh7QAI7LPoPiNp01utRl6dEkknOWEyZLS+CCd7LrxcscnjzyzH4YgiZEzeRG2+6arhXCJESJEEacTGiPpai1k5REOe0bwASAL8lP0kMhhpcAO4AHOjKRJGu8Lsih2BBvtYjU/qydtUDhwgyNdLoKlUkEkyZFzc31uul6k4NjpqOaHPbUa1pImBA0BtvrqsZZdYtvDGcpqFPA9BVaka06Wz3wBYS+0SfGw5rqOj+rtGnlzZXVB8JflcCTMBrQbQ25t5rZp0w172jQNpwCSR33OzGDqTAvyVPEvIoNcCQ5xu6TN3tBg6ix2Xly5Msnsw4scUzMS0jKGyDANMd90fL3Gu7km5k6KB5cXA7tzNkQ97m6mZbLWl0CG7DVSsaM1YRo6n43kGTqfNeefta6TqtrMw7XuFE02PLAYlxJkl3xHwJhZxjtNNzNLXWbr+yiexw2SpUIaHPaczG6z3wcxdJmJIFrrnCSRL7u1d3oMuueSwsJRDa9ENEBxg639V1dcAk2FmNIMCQZ1nVerDGInTycmc5Qya1JvD3HrKFrC34SQp8ewCoQNAYA8lSe4jQ7ro4LtHH1G7yPGDpa6sUelsovTaebbHziFQa6yNWyn//2Q=="/>
          <p:cNvSpPr>
            <a:spLocks noChangeAspect="1" noChangeArrowheads="1"/>
          </p:cNvSpPr>
          <p:nvPr/>
        </p:nvSpPr>
        <p:spPr bwMode="auto">
          <a:xfrm>
            <a:off x="63500" y="-752475"/>
            <a:ext cx="2219325" cy="1543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g;base64,/9j/4AAQSkZJRgABAQAAAQABAAD/2wCEAAkGBhMSEBQUEhQWFBUUGBQUFBYVFRQXFBUYFBQVFRQUFRQXGyYeGBkjGhQVHy8gIycpLC0sFR4xNTAqNSYrLCkBCQoKDgwOFA8PGikdHRwpLCkpKSwpKSkpKSkpKSwpKSkpKSkpKSkpKS0sKTUsKSkpKSkpKSkpKSkpKSkpKSktKf/AABEIALsBDgMBIgACEQEDEQH/xAAbAAABBQEBAAAAAAAAAAAAAAACAAEDBAUGB//EAEUQAAEDAgQCCAMFBAgFBQAAAAEAAhEDIQQSMUFRYQUGEyJxgZGhMkJSFLHB0fAHFXLhFiMzU4KSsvFEYmOi4kODk8LS/8QAGAEBAQEBAQAAAAAAAAAAAAAAAAECAwT/xAAhEQEAAgIDAQACAwAAAAAAAAAAARECIQMSMRNBUYGh8P/aAAwDAQACEQMRAD8A6PQq02qoMolHPNeidsQZ8SjHJAQmyoiYmVHKEuSJShO19lE910MpkiCTynBQlOFUORKTKhabJBM5RVqn0gVaZiC7dY5R/a7QFicWolpF0FSMqBZYxSIYpSltfr1xBHos50E3SfXVd1RWISUzXBswmDpKrOqqM1lUa1Ospm1AsIYspDHFSltt5kbKl1ijpBS08eFKW2w6qoHVrqk/GShbiFKVZx4EKkWbhFWxZKrdurCSKUL6uyRrIO0VZMHJ+0QuemhARqIC/gmKHKUG2lKEJ5Ww6ZJKUQJTBEUlUKUznJEplUIuKQckmTRs+ZMXIZTEIWZ9RDKZzYCDtFJWEgeo3PUZqqFz1lU5qoHV1AXoS5Wi0rqyDtVHKWZAZckEMpIDlEHBRQhIKgn7WEu2VbOjDpQSisjFRQAJyUUbqiYOQZkxcoJM6LtFXLk+ZWkWMyjc9RZ0xKlK3w5PmUUp5VEuZLMo5SzIJM6ReopSzIgyUsyDMmzKoIlMmL0s6IJMUOdCXq2lCcoH0gjL0Jepaq1VkKAuVtz0FktVYoS5TPaojTVQ0ocyctQFFFmTZkEpAoWkzpZ0EppQSZk8qKUQUB5kpKEFKUUV00FNmSzKBQlCGUxKoOUxcglIqDezJ86g7RLtFFT50s6r9ql2qCwXoc6h7RMaiCYvTGooO0TGoqibOlnUHaJGooJs6EvUJqITUVExegL1CXps6Ilc5DmUZemzoJCUJKDOmzICKEhMXIS5UIhMUpTSgdNCUpSgUIkgnCBBKEklAoSSTFRToSkSgJQOUxQkpiUF0Vj9I9U/an6R6rfb1BxM3qtA45gf/qnHUDE/3zR/jP8A+E7QlS5/tT9I9U3an6R6rpG/s/rfNiWNHmfvAWH1mwTcI5jRWdWLg4uLcrWtiIEwZJk+idoJuFbtj9I9Qn7U/T7rNb0jP956t/JSjGc6noFq2ey72h+n3Szn6fdVRixxqegSGLH/AFPQIWsl5+n3S7Q/T7qAYj+P2RCr/F6JZaXOeHumzckAqePoiB8VLU88kxRAJiFLVGUJRlAUsAShlGSgJVsIuQlyUppS0KU8pQnUtQ3RZiknSw2cos6FNKWD7RP2iiLkJclqm7RCaihL0JeURMaqE1FDmKWdBKaiY1FFnTF6K9x+whCejRz9fzWT5kJw4/UVypq2meim8/VUcf1Up1o7S8WEi4nnNlE1rufnP3oodv8AelCnU/Z7SJ7ri3wE/eoT+zsbVv8AtGq1cp4+UphRjdW5SoZLv2e3/t25ebLx5OhWKHUKjF6zneAYPzWk2d/xUgnj6JcrUOF63vpYc9nRpZ8sE1Xk2me6AIna65b97POjGeWb8XL2J1KdZKq1uhMO8y+hTceJYCbc4ViaYnCZ/LycdJVPob5T+amGPqf3fuV6YequEP8Aw7PKQPvQHqfhP7sgcqjvzV7J0l5wcY/+790Qxbvo9/5L0N3UvCxYPHg8lRt6jUJu6r4Zm/fBKdl6y8/OJd9B9Uu0P0ld6/qFROlSqDzyR/pVCv8As+fJyVmkbZmuB9W2S4OsuQLjwUZLuAXV1f2f4gfC+k7zc3/U1VK/UnFN+Rrv4KjSfSytwnWXPQ7gPVIA8vVaFToLEjWhV/8AjcfuBUFXo+qwS+nUaOLmPA9SEKQAHl6oo/UobJQgKP1KV+XqhyFLKVFFJ5eqEk8kyZAxeeXqgLjyRpspQR5imzKXsDwQVKRAki3Hb1VEb7p8yEuTSgOU2ZDmSzIPVz1moEWa7wJAn2KL+kdD6ansuPyOF9NdTwF9Uwpk6Wtzgzr/ALysU3bsj1gocH+33qVvT1Dn5hp9LriR2k6TxNjCkZSefb9eqtFu0b03hzo4+g/E3Rfv2h9Tv8v5FcYyn3o30vF73IGqssZEGY3EWNp8VKLdczpagfmPhlKf950D8/llK4xtTTmeBB5aqbNY7bXMDxOsJRbrx0jR2fP+E+icY6laXRyg+65BuIiJiD7bEgjbmpHYuLyIA0kXG/OVKLdYcbSmO0E+BlEMVT+sejlw56QG2Y8BY6DfdOOkqo4xziOcRurRbuPtDNn+xTPxrBq4/wCQz6Li29Kv+Yg+Jv4e6s0+lSYtPGRr+SlFum/eVH6j/ldH3Ih0rQB/tAPEH8lztOuDq085NtPUDxGyX2cGZtz0twvr4pRbpWdKUSY7UHyNvZStx9OYzjzED/dcacM4OgQTJEazF9dOGinwzIES6dB3pMgjUHTzSi3ZCu36xxsUXaNPze9vNczTfAE/dOvhv7KemTzB1BcI8RGiUrbrCkBL8kDiGn0ESVU/duDdfs6B55WDdVASR8vK/HRR1qAiCBJmLkT43H3qC8/q3g3/APo0j4W0/hKgq9UcCLmm0f8AuPA5fOst+Fa53zxGzj576oPsJ+Sq9pgETwH1FoQ0039R8E4CGER9NV1/HvIB1AwU/C462NV0eNjKy34Sr8r54yCRrfSYPgqdTAYgSQSDfRzfbNceBlNmnQ0Oo+CZMtzTaH1CRbhEEImdTsD8rBwtVeT/AKlzYfimgWdGxE38dQfKE4x9ca03SdIE6W3Cu006Sr1MwZ2ywItU++SvOet/TL8PUqYWm1oY3ITUDiXVJbM2MAXjLyW7iOlK7ZJaRAEzTcInjFwfULjulO+4uOpP6/RSEmq0y/3jVNpEcgPRAHVPq/X4Kc0o29kwatOfVGGv+opGmfqI8ypUkKei020HTFajwk90/wDczkrX2MFsirRJiQe1pgGYMmDv7Lzk9JkcT4A/miZj3G8tHJ0jz0NvNZt2ehDAAQR2XA5arDqLgw7vbKOo0AwS31ZpvfNuFzvR/QjqnxVKHLLWpGTPCQr46l1T8FNrrxIfTtH8M3QXa9ADUi2gNWmNf8WkKtTrsLyGmmSf+rTIdrAjOI3KBvUuuT3uzaOIzG82BGQI/wCioaO+5xMm0NbwsBKqJ3YOoYORp3tUpTBtMZtDe9tFAzA1XRly/TarS8DfNY8lFX6GyEhrZbqDPna22kHio6mEd/dG4mcriLiDJOgQaP7jc2C97ABoC9gnYSSYlSt6LFodTJBgE1KMutvDifAclz1bBOA7wDBEy7u/DBnS+vhZQUG5rBzdhN4GY3tHug7ej1ZqkWygW3ze4m3qpT1WO5O9g1wH+WPJcTVY+kfjdN9JF4kid1A3HEd4OM8nuBg3k/q6i6d4ehWtjuknwgDbvb77Im0Gg5cj+MkGL8LCNQuMp9bKrRH2iqBEQXuMesqviesdR8/19R1gD/XVOZ2ISx3L2AGTlnYugECOIR1TxcwTPdlp1tp/NcJg+ncQ12Zlapc3z1czZgj4Xkj2WvhutmJaJfUpOE/PSYTfQSyLIjXdSeyb5hIkNhwI4RxSbWAmSW6axsLRp4mZ5QqLuvZAh9Ki4i/wuAvwEqnW6+mDlo0geOV33B6Wroqbbdx3dI2FtDMWEGd0Ra/k0gBtnXi2sQucw/XwQM+GY6OD6jYjQgEmFawvX2kXd+gWiBBZVOYeOYARzBSxrVc7RAmdb5yJnWRrb8FJTxjwO9l21DxvFxE81Vw/XPBWhlUEToGu13mbp/6V4LTLUHNzaZ52l5/WiFLdPHSbAOt8t5cbkTH5KUPJ2dys0G2oiZN+KzKnWjBzAfXI4gMtfgTN/BKn0/gZJ7SoTNw6keXC8KFNB9YjY3iREQNiSNCFG2oYkwIiHS2ZvqTvzEJmdYMJOUVY5upVAz1j2URx2Df3u2p96dWVRfnZUpadAPeB0HeJiZ4Xt6XQvIZmklzTrmduYjn6JsOKGlPEUDJiCRvwne5V2j0ENZa47kZeP03FkGfmM3a1o1AAIvwJ0i/AJ30aZN2NMNBJe2efxO3utV3RBjiRoRA8bx7oD0YRs8jc2/D9ckKYw6Iw7pLqVIz8LmtLZ9HQoa3U/Cvae4WHYhxPkWmBPmtoU8vxWF7XtfYcOQR0XsBgTsdpMi0JZTla37O6ZjLUI42nzIJ1WTjP2f1mnunOOIB9+a9HdU4HXSba7SiFxPvE+6WlPE5KWY8/VRdp+oSz8/ZFTmqf1dN23h5AKHtPH0KXr5mAgus6UrNjLUqCOD3j8VZo9acW0iK9S1oLgR6HVZBdCRcOITQ6FnXjFgEGoD/FTpE+7VLS6+1xq2k7TWnHHUMcJXNJpUV12K6956ZaMNTaYgEuqQN9JG+0rF/pFWDswFLwLC4GOTiY8lmF4SDv1dBodIdYqlSnlNOkx1+8ymJvFxJsdbxupurOHD6g7UdvTiHtDiHt+l1rgDmIWVKKnUyuDmktcNHAwR4EXRHaYzq9ggfjr0wYizC31ieHqsup0XhmuIbUBAOrw5liDBByZTpuYsgw3XXEA/1hbXbuyqxpmODgA4FWMb050dVIL8PWYQB/ZVABvIym0X90taGzq64sDqdPtBo17CxzIuDBGhi2t45KLE9X3xem5rctnw7K0TMOESGxAmCQdlFgelMHReX4eriqLjM5md0idHZJzanUFajOv7h/xNN9iAHNDSHbd17QI0uraU5DFFgd/VuLhuZt5HdQEz/sV0nSmJ+0Oz1Ae6DlLGNYw33y8dyZt5rKrY2mZim2CTe7THExZEU2scdIKMNjXXktPCljge40Rcy4FpExZ0yLjgrp6NIFmCILd2yHRAkf8wuSdCgyBhDoS7hEmbctvNE6kB+RG29+K1HdEEkAOA30OU2dLZuA7a5G2qrfu1+ZwIvaxgSTAIGY6Akc76bIqmKrY0neYv4fzR9uLaC/Pw2Vl3V54MQc30kwdZmBtF5QnodwiQSASdQHEWgh3wxeb+yCu3E6ePjrbxRNxh0mdov7Jh0XMQLwTBNzuI1nf0KD7JAYT88wBcjY94299vUi3S6StEwL3100EWCsVek2kATljXK038Zv5LNp0GuOUggi+hgjkHalJ9AgWMgEgQZzCLX28EFv97OYSabnN1giWGIm0eJ1UeK60V361ah59o8ctAVl1a+pO/0n25BVXPRbbuH63Yph7tersILg8WECzgQtCj1+xNg9zH3mX0WE+BIi3uuRBSzolu5wPXx0u7WlTe05bMDmb3Jlzpt4aLXodacFUHepvZylp98wJXmIeU+dFsgfE+bko5keiGCePqjbhTvynTdZA5hzP+L+ak20/FHTpASIJ8I4wfNDWq8gBG5+7iiI8xn+UppPGPK6jDwdx7lGzxPoin8SjboiFMxJ0mAZ4a25eKjqVBJAn1/JA7nHl5pr8fQIQeATnwjxhLBgDilm/UIHskf+SGlTMfN6j8VBOH8o+5Nm5eqjg8/MtSycYjmf0EVIT+vyQuHJBYfyQuZO8fd6qoKmXN+F72/wucNeUx7KwOla/wAxbUFxDmhpvqM7IMeqqZef5I2tQbOG6zsa2HU8uwLm0qrWi0EENa+Ab7rfwPTJfTzZWVKdwMgOZtszgWwLyREiACuLZh820ze17cVPTa6mW1KL3UyLZm67WdyOoGhhB3FetTqAupvJBgEODslwIzNMR4+SqQ+nJjtLnKeYFyAJsOHlaJUXR/WKhUaw1XOo12jvPyAU6p0PeZJEgAkRFgNArlfBOaGkPdVY8yx4ALjeQabwTmtsBzi0Kh39IxIJiAbiG3Md7hpoDG26zxhgc8Oa0C7TmEw2zuQItAG88FdLnOzSC5wmRIa/JAJAa68hwvBgxIR/Z5JFOrDma0nNBcC7vEsaDpBvryKDM7OZOaTtJa0kS7vEDccxmHGyiqPcGlwyudqCyKttbbtI3J1hbtXAEhriHRlLmulzQ0mTmGUSJ5jmViY5xcC0EuyhxMOc6TqA5zYzkQ68WlBVDAwiXfFY5nN7wIEwyCWmJAmDJVfFENBgmWyCHAsN/Elxt+CPGVXd0loHdaWgFrm5eRfJboI3mVlVDUc4h0y46EmXXgfh6JYrmpPD9ckxVk4bQeZMW156pnNAvY7WiOfI6+6Ir5fdPPL9eSk7A6t0Ok3jWYP61QOYY1POY9iNEKN4j9cFIKV4hRsqE3iRdo5EX1SpVOMjmLTxVKRhknY+asteQBJsOe3BVBAvYfrxQF7Z1J8Pyhc1tbqOk93bSHRHO26jc48B7fkoWkTr6g/kk+eKqJS0nirVHDbmIj5p33JF4VKnM2IPn+SmEgwTPlHsirVaSAGjhoBHwiwjnOt7Ks7mCPDZTNc/KYJEkb24WNohU6hdsfwCIYn+JWejcOa1QMaCBq53fdlaNXFrRJHgqcvG5PurWBfUzDJmzbFmyzMtRFter0BTZ3u0Lh9bQwtJn5XF1xpZUMXhiw6F7R80xtuBp4aLf+y1nMmrSpsIIJdMA8S+mLTzt+CsUcLTjuujYgWzG86wG8m381j6xDt8pmNQ4t7m7i/AEEpmZZ0Mey7Ct0fScCacBzrOZUaC4cYkD1afOVlYrohjXjvPa35pYXQeQkGNN/VI5IT45fjbMaN23H6kzspabXFskgGYaLX467AAeZAXYdCdV8PVjK51W7SSzuFp2kAyON+CyuteBOEquZLiHAOBEBpYQWtaDfvZmZTA2krpGUT45zjMesF1E5SXccu2vAieHDimayTrYXMA6TfxQPxMN0mbG58fP+e6Ghi72be0eX62hVlep0hIDTBMZbk78QINveyLtDlLSMzScwJBBkE3kC41snwuOay5bvZtxYmIa4QRudCpqpbUygOyhjXHKHF3Oe8AQeNzpZBnAjY8wb2Wx0R05WoAspP7rr5HjPTkakCJmJ4eyxA8733Tsq3MWBiboO0odb2gkvY+iXCSWRWYSNAGnvt9bLWpdJjEf2FRr+0BDmlznFpI7uVjnte2w0AJ1uQvMy8k/r2RNcQ4FsyIggnMDrI3Fxslj0iriHNY0BjqTos2jVLW6jMRSIjNrvfQKjjusFOzagBMZzLSw5AAO8HMMTeYkWGi5uh1sxjIHadqBMsrgPa6YnW401BWpR67UHQK+FcwDQ0qgcB/zNDwHB3MHdW1B0w8FmYUXNbaAyqa0mLOa9rSMoaSYmeS5+v0hTLrEDc333J1E+Efgulw3R2Fr5nYd+IYXgmXMygk5s7Q4OGfUib+Oqk6O6nUKTs7gXuEfGAMh+LM1hGV8ATuueXJGLePHll4wejuiKtYtIGRps1xgNO/dAF9NrI8b0A9jwKhaWuOXM1xAacodckagOE7bSu1xBEFmUEmMzSHZC2pbMKQJfZsC8CSVgdaMc2nSc5zv62HU2uysc4sLwRTkWYwRtJMC64xzZTk7TwxGMsZvQ893M3MIzAHRriBIIBAHnuFJ+45zw5vdsDIBkcDaQYgWN4vqs/C9Yu8243EwwkA2dGlza+pi61sP04A+RmAIiWuafVpidjGll63lZ+K6PAGokfFrDCSRle+ZzWFsu6pMwDjIBBvMAZtJGwkeB4rqsTimVXAuFMFoaHB7RkqAjuzlktuPKdE1ToplQkm5JmzgckAAsJeCRqLIOLdcRM/f/smptaNDrH+yF+363SabrDKQsA3/IeqEtEjvC/Me8rt+rHVrD1aWapTzmJkuf8AdmhXndBYdju7RpiI+Rp+8LllyRi74cOWW3AZQD3TJFtZB8osl9hqxmyPyi8lroHgTr5L0vCUwBAAb/CA37ljftCbl6OqObZwfQcDJkEVWwZ4qRy3Om/jXsuQwOFbVAJqNDTOmUuOlw0lomI9OS2sP1ew8vAz1HMixdkB9I9c0a3XNVDFSg4QDWp5qkAQ50xmjQHwhdhi8Q5uGZVaYqNa6HCxEAQJ4cRod1icp/btHFhEeKbOjWBkta0w4tOVjoadg+8g23nbVT4TFvBALXNAPde1hyyOTQbcbEcQNVd6VaDDjqIE6SC4WdHxC+hsEFOmBUaBYOBJgkXAJDhHwukC4usU3E6W8OxuIMZWh/dymi7I6oCDBDzIy2ib7RuFRq9HkF7TmBbI7xYTrENc3U8oEwbWCjwxyYiiG2FZpNQagkBxkA/CZ1LYJ3V7DtBr3Ez2hPMjJBP+YrXXV/o7RE1P+/vz+LVGODABdxHdioCBImwEm/r5KDDVHkkVDma62Rznte069xwsffUX4WOk2gktNwwAtHDNM+VhbRWujGghzSJFtb/KTqeaxG2pUKWAqdrmoOc2q27XBwBE/LrfxmOafpg4utBrw4taWkhrc0Zi69uLjpwHnpDDtc6oD8vwkEhw7szmBkmTqSj6IealMOeSXBz2gyZgDlvz1WomY8ZyrKNuNq0reGtwBzi6r1QW6ixn8iB7rrMRVLqhaYgtJNgLjS4ErL+yNzNEWJ0JJHxtHHmVfvMexp5uXh6RcMoQeewjhtbVSAQ4Ak3lp1zRy2NwBbinpOh7QAI7LPoPiNp01utRl6dEkknOWEyZLS+CCd7LrxcscnjzyzH4YgiZEzeRG2+6arhXCJESJEEacTGiPpai1k5REOe0bwASAL8lP0kMhhpcAO4AHOjKRJGu8Lsih2BBvtYjU/qydtUDhwgyNdLoKlUkEkyZFzc31uul6k4NjpqOaHPbUa1pImBA0BtvrqsZZdYtvDGcpqFPA9BVaka06Wz3wBYS+0SfGw5rqOj+rtGnlzZXVB8JflcCTMBrQbQ25t5rZp0w172jQNpwCSR33OzGDqTAvyVPEvIoNcCQ5xu6TN3tBg6ix2Xly5Msnsw4scUzMS0jKGyDANMd90fL3Gu7km5k6KB5cXA7tzNkQ97m6mZbLWl0CG7DVSsaM1YRo6n43kGTqfNeefta6TqtrMw7XuFE02PLAYlxJkl3xHwJhZxjtNNzNLXWbr+yiexw2SpUIaHPaczG6z3wcxdJmJIFrrnCSRL7u1d3oMuueSwsJRDa9ENEBxg639V1dcAk2FmNIMCQZ1nVerDGInTycmc5Qya1JvD3HrKFrC34SQp8ewCoQNAYA8lSe4jQ7ro4LtHH1G7yPGDpa6sUelsovTaebbHziFQa6yNWyn//2Q=="/>
          <p:cNvSpPr>
            <a:spLocks noChangeAspect="1" noChangeArrowheads="1"/>
          </p:cNvSpPr>
          <p:nvPr/>
        </p:nvSpPr>
        <p:spPr bwMode="auto">
          <a:xfrm>
            <a:off x="215900" y="-600075"/>
            <a:ext cx="2219325" cy="1543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ata:image/jpg;base64,/9j/4AAQSkZJRgABAQAAAQABAAD/2wCEAAkGBhMSEBQUEhQWFBUUGBQUFBYVFRQXFBUYFBQVFRQUFRQXGyYeGBkjGhQVHy8gIycpLC0sFR4xNTAqNSYrLCkBCQoKDgwOFA8PGikdHRwpLCkpKSwpKSkpKSkpKSwpKSkpKSkpKSkpKS0sKTUsKSkpKSkpKSkpKSkpKSkpKSktKf/AABEIALsBDgMBIgACEQEDEQH/xAAbAAABBQEBAAAAAAAAAAAAAAACAAEDBAUGB//EAEUQAAEDAgQCCAMFBAgFBQAAAAEAAhEDIQQSMUFRYQUGEyJxgZGhMkJSFLHB0fAHFXLhFiMzU4KSsvFEYmOi4kODk8LS/8QAGAEBAQEBAQAAAAAAAAAAAAAAAAECAwT/xAAhEQEAAgIDAQACAwAAAAAAAAAAARECIQMSMRNBUYGh8P/aAAwDAQACEQMRAD8A6PQq02qoMolHPNeidsQZ8SjHJAQmyoiYmVHKEuSJShO19lE910MpkiCTynBQlOFUORKTKhabJBM5RVqn0gVaZiC7dY5R/a7QFicWolpF0FSMqBZYxSIYpSltfr1xBHos50E3SfXVd1RWISUzXBswmDpKrOqqM1lUa1Ospm1AsIYspDHFSltt5kbKl1ijpBS08eFKW2w6qoHVrqk/GShbiFKVZx4EKkWbhFWxZKrdurCSKUL6uyRrIO0VZMHJ+0QuemhARqIC/gmKHKUG2lKEJ5Ww6ZJKUQJTBEUlUKUznJEplUIuKQckmTRs+ZMXIZTEIWZ9RDKZzYCDtFJWEgeo3PUZqqFz1lU5qoHV1AXoS5Wi0rqyDtVHKWZAZckEMpIDlEHBRQhIKgn7WEu2VbOjDpQSisjFRQAJyUUbqiYOQZkxcoJM6LtFXLk+ZWkWMyjc9RZ0xKlK3w5PmUUp5VEuZLMo5SzIJM6ReopSzIgyUsyDMmzKoIlMmL0s6IJMUOdCXq2lCcoH0gjL0Jepaq1VkKAuVtz0FktVYoS5TPaojTVQ0ocyctQFFFmTZkEpAoWkzpZ0EppQSZk8qKUQUB5kpKEFKUUV00FNmSzKBQlCGUxKoOUxcglIqDezJ86g7RLtFFT50s6r9ql2qCwXoc6h7RMaiCYvTGooO0TGoqibOlnUHaJGooJs6EvUJqITUVExegL1CXps6Ilc5DmUZemzoJCUJKDOmzICKEhMXIS5UIhMUpTSgdNCUpSgUIkgnCBBKEklAoSSTFRToSkSgJQOUxQkpiUF0Vj9I9U/an6R6rfb1BxM3qtA45gf/qnHUDE/3zR/jP8A+E7QlS5/tT9I9U3an6R6rpG/s/rfNiWNHmfvAWH1mwTcI5jRWdWLg4uLcrWtiIEwZJk+idoJuFbtj9I9Qn7U/T7rNb0jP956t/JSjGc6noFq2ey72h+n3Szn6fdVRixxqegSGLH/AFPQIWsl5+n3S7Q/T7qAYj+P2RCr/F6JZaXOeHumzckAqePoiB8VLU88kxRAJiFLVGUJRlAUsAShlGSgJVsIuQlyUppS0KU8pQnUtQ3RZiknSw2cos6FNKWD7RP2iiLkJclqm7RCaihL0JeURMaqE1FDmKWdBKaiY1FFnTF6K9x+whCejRz9fzWT5kJw4/UVypq2meim8/VUcf1Up1o7S8WEi4nnNlE1rufnP3oodv8AelCnU/Z7SJ7ri3wE/eoT+zsbVv8AtGq1cp4+UphRjdW5SoZLv2e3/t25ebLx5OhWKHUKjF6zneAYPzWk2d/xUgnj6JcrUOF63vpYc9nRpZ8sE1Xk2me6AIna65b97POjGeWb8XL2J1KdZKq1uhMO8y+hTceJYCbc4ViaYnCZ/LycdJVPob5T+amGPqf3fuV6YequEP8Aw7PKQPvQHqfhP7sgcqjvzV7J0l5wcY/+790Qxbvo9/5L0N3UvCxYPHg8lRt6jUJu6r4Zm/fBKdl6y8/OJd9B9Uu0P0ld6/qFROlSqDzyR/pVCv8As+fJyVmkbZmuB9W2S4OsuQLjwUZLuAXV1f2f4gfC+k7zc3/U1VK/UnFN+Rrv4KjSfSytwnWXPQ7gPVIA8vVaFToLEjWhV/8AjcfuBUFXo+qwS+nUaOLmPA9SEKQAHl6oo/UobJQgKP1KV+XqhyFLKVFFJ5eqEk8kyZAxeeXqgLjyRpspQR5imzKXsDwQVKRAki3Hb1VEb7p8yEuTSgOU2ZDmSzIPVz1moEWa7wJAn2KL+kdD6ansuPyOF9NdTwF9Uwpk6Wtzgzr/ALysU3bsj1gocH+33qVvT1Dn5hp9LriR2k6TxNjCkZSefb9eqtFu0b03hzo4+g/E3Rfv2h9Tv8v5FcYyn3o30vF73IGqssZEGY3EWNp8VKLdczpagfmPhlKf950D8/llK4xtTTmeBB5aqbNY7bXMDxOsJRbrx0jR2fP+E+icY6laXRyg+65BuIiJiD7bEgjbmpHYuLyIA0kXG/OVKLdYcbSmO0E+BlEMVT+sejlw56QG2Y8BY6DfdOOkqo4xziOcRurRbuPtDNn+xTPxrBq4/wCQz6Li29Kv+Yg+Jv4e6s0+lSYtPGRr+SlFum/eVH6j/ldH3Ih0rQB/tAPEH8lztOuDq085NtPUDxGyX2cGZtz0twvr4pRbpWdKUSY7UHyNvZStx9OYzjzED/dcacM4OgQTJEazF9dOGinwzIES6dB3pMgjUHTzSi3ZCu36xxsUXaNPze9vNczTfAE/dOvhv7KemTzB1BcI8RGiUrbrCkBL8kDiGn0ESVU/duDdfs6B55WDdVASR8vK/HRR1qAiCBJmLkT43H3qC8/q3g3/APo0j4W0/hKgq9UcCLmm0f8AuPA5fOst+Fa53zxGzj576oPsJ+Sq9pgETwH1FoQ0039R8E4CGER9NV1/HvIB1AwU/C462NV0eNjKy34Sr8r54yCRrfSYPgqdTAYgSQSDfRzfbNceBlNmnQ0Oo+CZMtzTaH1CRbhEEImdTsD8rBwtVeT/AKlzYfimgWdGxE38dQfKE4x9ca03SdIE6W3Cu006Sr1MwZ2ywItU++SvOet/TL8PUqYWm1oY3ITUDiXVJbM2MAXjLyW7iOlK7ZJaRAEzTcInjFwfULjulO+4uOpP6/RSEmq0y/3jVNpEcgPRAHVPq/X4Kc0o29kwatOfVGGv+opGmfqI8ypUkKei020HTFajwk90/wDczkrX2MFsirRJiQe1pgGYMmDv7Lzk9JkcT4A/miZj3G8tHJ0jz0NvNZt2ehDAAQR2XA5arDqLgw7vbKOo0AwS31ZpvfNuFzvR/QjqnxVKHLLWpGTPCQr46l1T8FNrrxIfTtH8M3QXa9ADUi2gNWmNf8WkKtTrsLyGmmSf+rTIdrAjOI3KBvUuuT3uzaOIzG82BGQI/wCioaO+5xMm0NbwsBKqJ3YOoYORp3tUpTBtMZtDe9tFAzA1XRly/TarS8DfNY8lFX6GyEhrZbqDPna22kHio6mEd/dG4mcriLiDJOgQaP7jc2C97ABoC9gnYSSYlSt6LFodTJBgE1KMutvDifAclz1bBOA7wDBEy7u/DBnS+vhZQUG5rBzdhN4GY3tHug7ej1ZqkWygW3ze4m3qpT1WO5O9g1wH+WPJcTVY+kfjdN9JF4kid1A3HEd4OM8nuBg3k/q6i6d4ehWtjuknwgDbvb77Im0Gg5cj+MkGL8LCNQuMp9bKrRH2iqBEQXuMesqviesdR8/19R1gD/XVOZ2ISx3L2AGTlnYugECOIR1TxcwTPdlp1tp/NcJg+ncQ12Zlapc3z1czZgj4Xkj2WvhutmJaJfUpOE/PSYTfQSyLIjXdSeyb5hIkNhwI4RxSbWAmSW6axsLRp4mZ5QqLuvZAh9Ki4i/wuAvwEqnW6+mDlo0geOV33B6Wroqbbdx3dI2FtDMWEGd0Ra/k0gBtnXi2sQucw/XwQM+GY6OD6jYjQgEmFawvX2kXd+gWiBBZVOYeOYARzBSxrVc7RAmdb5yJnWRrb8FJTxjwO9l21DxvFxE81Vw/XPBWhlUEToGu13mbp/6V4LTLUHNzaZ52l5/WiFLdPHSbAOt8t5cbkTH5KUPJ2dys0G2oiZN+KzKnWjBzAfXI4gMtfgTN/BKn0/gZJ7SoTNw6keXC8KFNB9YjY3iREQNiSNCFG2oYkwIiHS2ZvqTvzEJmdYMJOUVY5upVAz1j2URx2Df3u2p96dWVRfnZUpadAPeB0HeJiZ4Xt6XQvIZmklzTrmduYjn6JsOKGlPEUDJiCRvwne5V2j0ENZa47kZeP03FkGfmM3a1o1AAIvwJ0i/AJ30aZN2NMNBJe2efxO3utV3RBjiRoRA8bx7oD0YRs8jc2/D9ckKYw6Iw7pLqVIz8LmtLZ9HQoa3U/Cvae4WHYhxPkWmBPmtoU8vxWF7XtfYcOQR0XsBgTsdpMi0JZTla37O6ZjLUI42nzIJ1WTjP2f1mnunOOIB9+a9HdU4HXSba7SiFxPvE+6WlPE5KWY8/VRdp+oSz8/ZFTmqf1dN23h5AKHtPH0KXr5mAgus6UrNjLUqCOD3j8VZo9acW0iK9S1oLgR6HVZBdCRcOITQ6FnXjFgEGoD/FTpE+7VLS6+1xq2k7TWnHHUMcJXNJpUV12K6956ZaMNTaYgEuqQN9JG+0rF/pFWDswFLwLC4GOTiY8lmF4SDv1dBodIdYqlSnlNOkx1+8ymJvFxJsdbxupurOHD6g7UdvTiHtDiHt+l1rgDmIWVKKnUyuDmktcNHAwR4EXRHaYzq9ggfjr0wYizC31ieHqsup0XhmuIbUBAOrw5liDBByZTpuYsgw3XXEA/1hbXbuyqxpmODgA4FWMb050dVIL8PWYQB/ZVABvIym0X90taGzq64sDqdPtBo17CxzIuDBGhi2t45KLE9X3xem5rctnw7K0TMOESGxAmCQdlFgelMHReX4eriqLjM5md0idHZJzanUFajOv7h/xNN9iAHNDSHbd17QI0uraU5DFFgd/VuLhuZt5HdQEz/sV0nSmJ+0Oz1Ae6DlLGNYw33y8dyZt5rKrY2mZim2CTe7THExZEU2scdIKMNjXXktPCljge40Rcy4FpExZ0yLjgrp6NIFmCILd2yHRAkf8wuSdCgyBhDoS7hEmbctvNE6kB+RG29+K1HdEEkAOA30OU2dLZuA7a5G2qrfu1+ZwIvaxgSTAIGY6Akc76bIqmKrY0neYv4fzR9uLaC/Pw2Vl3V54MQc30kwdZmBtF5QnodwiQSASdQHEWgh3wxeb+yCu3E6ePjrbxRNxh0mdov7Jh0XMQLwTBNzuI1nf0KD7JAYT88wBcjY94299vUi3S6StEwL3100EWCsVek2kATljXK038Zv5LNp0GuOUggi+hgjkHalJ9AgWMgEgQZzCLX28EFv97OYSabnN1giWGIm0eJ1UeK60V361ah59o8ctAVl1a+pO/0n25BVXPRbbuH63Yph7tersILg8WECzgQtCj1+xNg9zH3mX0WE+BIi3uuRBSzolu5wPXx0u7WlTe05bMDmb3Jlzpt4aLXodacFUHepvZylp98wJXmIeU+dFsgfE+bko5keiGCePqjbhTvynTdZA5hzP+L+ak20/FHTpASIJ8I4wfNDWq8gBG5+7iiI8xn+UppPGPK6jDwdx7lGzxPoin8SjboiFMxJ0mAZ4a25eKjqVBJAn1/JA7nHl5pr8fQIQeATnwjxhLBgDilm/UIHskf+SGlTMfN6j8VBOH8o+5Nm5eqjg8/MtSycYjmf0EVIT+vyQuHJBYfyQuZO8fd6qoKmXN+F72/wucNeUx7KwOla/wAxbUFxDmhpvqM7IMeqqZef5I2tQbOG6zsa2HU8uwLm0qrWi0EENa+Ab7rfwPTJfTzZWVKdwMgOZtszgWwLyREiACuLZh820ze17cVPTa6mW1KL3UyLZm67WdyOoGhhB3FetTqAupvJBgEODslwIzNMR4+SqQ+nJjtLnKeYFyAJsOHlaJUXR/WKhUaw1XOo12jvPyAU6p0PeZJEgAkRFgNArlfBOaGkPdVY8yx4ALjeQabwTmtsBzi0Kh39IxIJiAbiG3Md7hpoDG26zxhgc8Oa0C7TmEw2zuQItAG88FdLnOzSC5wmRIa/JAJAa68hwvBgxIR/Z5JFOrDma0nNBcC7vEsaDpBvryKDM7OZOaTtJa0kS7vEDccxmHGyiqPcGlwyudqCyKttbbtI3J1hbtXAEhriHRlLmulzQ0mTmGUSJ5jmViY5xcC0EuyhxMOc6TqA5zYzkQ68WlBVDAwiXfFY5nN7wIEwyCWmJAmDJVfFENBgmWyCHAsN/Elxt+CPGVXd0loHdaWgFrm5eRfJboI3mVlVDUc4h0y46EmXXgfh6JYrmpPD9ckxVk4bQeZMW156pnNAvY7WiOfI6+6Ir5fdPPL9eSk7A6t0Ok3jWYP61QOYY1POY9iNEKN4j9cFIKV4hRsqE3iRdo5EX1SpVOMjmLTxVKRhknY+asteQBJsOe3BVBAvYfrxQF7Z1J8Pyhc1tbqOk93bSHRHO26jc48B7fkoWkTr6g/kk+eKqJS0nirVHDbmIj5p33JF4VKnM2IPn+SmEgwTPlHsirVaSAGjhoBHwiwjnOt7Ks7mCPDZTNc/KYJEkb24WNohU6hdsfwCIYn+JWejcOa1QMaCBq53fdlaNXFrRJHgqcvG5PurWBfUzDJmzbFmyzMtRFter0BTZ3u0Lh9bQwtJn5XF1xpZUMXhiw6F7R80xtuBp4aLf+y1nMmrSpsIIJdMA8S+mLTzt+CsUcLTjuujYgWzG86wG8m381j6xDt8pmNQ4t7m7i/AEEpmZZ0Mey7Ct0fScCacBzrOZUaC4cYkD1afOVlYrohjXjvPa35pYXQeQkGNN/VI5IT45fjbMaN23H6kzspabXFskgGYaLX467AAeZAXYdCdV8PVjK51W7SSzuFp2kAyON+CyuteBOEquZLiHAOBEBpYQWtaDfvZmZTA2krpGUT45zjMesF1E5SXccu2vAieHDimayTrYXMA6TfxQPxMN0mbG58fP+e6Ghi72be0eX62hVlep0hIDTBMZbk78QINveyLtDlLSMzScwJBBkE3kC41snwuOay5bvZtxYmIa4QRudCpqpbUygOyhjXHKHF3Oe8AQeNzpZBnAjY8wb2Wx0R05WoAspP7rr5HjPTkakCJmJ4eyxA8733Tsq3MWBiboO0odb2gkvY+iXCSWRWYSNAGnvt9bLWpdJjEf2FRr+0BDmlznFpI7uVjnte2w0AJ1uQvMy8k/r2RNcQ4FsyIggnMDrI3Fxslj0iriHNY0BjqTos2jVLW6jMRSIjNrvfQKjjusFOzagBMZzLSw5AAO8HMMTeYkWGi5uh1sxjIHadqBMsrgPa6YnW401BWpR67UHQK+FcwDQ0qgcB/zNDwHB3MHdW1B0w8FmYUXNbaAyqa0mLOa9rSMoaSYmeS5+v0hTLrEDc333J1E+Efgulw3R2Fr5nYd+IYXgmXMygk5s7Q4OGfUib+Oqk6O6nUKTs7gXuEfGAMh+LM1hGV8ATuueXJGLePHll4wejuiKtYtIGRps1xgNO/dAF9NrI8b0A9jwKhaWuOXM1xAacodckagOE7bSu1xBEFmUEmMzSHZC2pbMKQJfZsC8CSVgdaMc2nSc5zv62HU2uysc4sLwRTkWYwRtJMC64xzZTk7TwxGMsZvQ893M3MIzAHRriBIIBAHnuFJ+45zw5vdsDIBkcDaQYgWN4vqs/C9Yu8243EwwkA2dGlza+pi61sP04A+RmAIiWuafVpidjGll63lZ+K6PAGokfFrDCSRle+ZzWFsu6pMwDjIBBvMAZtJGwkeB4rqsTimVXAuFMFoaHB7RkqAjuzlktuPKdE1ToplQkm5JmzgckAAsJeCRqLIOLdcRM/f/smptaNDrH+yF+363SabrDKQsA3/IeqEtEjvC/Me8rt+rHVrD1aWapTzmJkuf8AdmhXndBYdju7RpiI+Rp+8LllyRi74cOWW3AZQD3TJFtZB8osl9hqxmyPyi8lroHgTr5L0vCUwBAAb/CA37ljftCbl6OqObZwfQcDJkEVWwZ4qRy3Om/jXsuQwOFbVAJqNDTOmUuOlw0lomI9OS2sP1ew8vAz1HMixdkB9I9c0a3XNVDFSg4QDWp5qkAQ50xmjQHwhdhi8Q5uGZVaYqNa6HCxEAQJ4cRod1icp/btHFhEeKbOjWBkta0w4tOVjoadg+8g23nbVT4TFvBALXNAPde1hyyOTQbcbEcQNVd6VaDDjqIE6SC4WdHxC+hsEFOmBUaBYOBJgkXAJDhHwukC4usU3E6W8OxuIMZWh/dymi7I6oCDBDzIy2ib7RuFRq9HkF7TmBbI7xYTrENc3U8oEwbWCjwxyYiiG2FZpNQagkBxkA/CZ1LYJ3V7DtBr3Ez2hPMjJBP+YrXXV/o7RE1P+/vz+LVGODABdxHdioCBImwEm/r5KDDVHkkVDma62Rznte069xwsffUX4WOk2gktNwwAtHDNM+VhbRWujGghzSJFtb/KTqeaxG2pUKWAqdrmoOc2q27XBwBE/LrfxmOafpg4utBrw4taWkhrc0Zi69uLjpwHnpDDtc6oD8vwkEhw7szmBkmTqSj6IealMOeSXBz2gyZgDlvz1WomY8ZyrKNuNq0reGtwBzi6r1QW6ixn8iB7rrMRVLqhaYgtJNgLjS4ErL+yNzNEWJ0JJHxtHHmVfvMexp5uXh6RcMoQeewjhtbVSAQ4Ak3lp1zRy2NwBbinpOh7QAI7LPoPiNp01utRl6dEkknOWEyZLS+CCd7LrxcscnjzyzH4YgiZEzeRG2+6arhXCJESJEEacTGiPpai1k5REOe0bwASAL8lP0kMhhpcAO4AHOjKRJGu8Lsih2BBvtYjU/qydtUDhwgyNdLoKlUkEkyZFzc31uul6k4NjpqOaHPbUa1pImBA0BtvrqsZZdYtvDGcpqFPA9BVaka06Wz3wBYS+0SfGw5rqOj+rtGnlzZXVB8JflcCTMBrQbQ25t5rZp0w172jQNpwCSR33OzGDqTAvyVPEvIoNcCQ5xu6TN3tBg6ix2Xly5Msnsw4scUzMS0jKGyDANMd90fL3Gu7km5k6KB5cXA7tzNkQ97m6mZbLWl0CG7DVSsaM1YRo6n43kGTqfNeefta6TqtrMw7XuFE02PLAYlxJkl3xHwJhZxjtNNzNLXWbr+yiexw2SpUIaHPaczG6z3wcxdJmJIFrrnCSRL7u1d3oMuueSwsJRDa9ENEBxg639V1dcAk2FmNIMCQZ1nVerDGInTycmc5Qya1JvD3HrKFrC34SQp8ewCoQNAYA8lSe4jQ7ro4LtHH1G7yPGDpa6sUelsovTaebbHziFQa6yNWyn//2Q=="/>
          <p:cNvSpPr>
            <a:spLocks noChangeAspect="1" noChangeArrowheads="1"/>
          </p:cNvSpPr>
          <p:nvPr/>
        </p:nvSpPr>
        <p:spPr bwMode="auto">
          <a:xfrm>
            <a:off x="368300" y="-447675"/>
            <a:ext cx="2219325" cy="1543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080135"/>
            <a:ext cx="3718560" cy="2576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4800600" y="4343400"/>
            <a:ext cx="3505200" cy="1908215"/>
          </a:xfrm>
          <a:prstGeom prst="rect">
            <a:avLst/>
          </a:prstGeom>
        </p:spPr>
        <p:txBody>
          <a:bodyPr wrap="square">
            <a:spAutoFit/>
          </a:bodyPr>
          <a:lstStyle/>
          <a:p>
            <a:r>
              <a:rPr lang="en-US" sz="2400" b="1" dirty="0" smtClean="0">
                <a:effectLst/>
              </a:rPr>
              <a:t>Padang </a:t>
            </a:r>
            <a:r>
              <a:rPr lang="en-US" sz="2400" b="1" dirty="0" err="1" smtClean="0">
                <a:effectLst/>
              </a:rPr>
              <a:t>Padang</a:t>
            </a:r>
            <a:endParaRPr lang="en-US" sz="2400" dirty="0" smtClean="0">
              <a:effectLst/>
            </a:endParaRPr>
          </a:p>
          <a:p>
            <a:r>
              <a:rPr lang="en-US" dirty="0" smtClean="0">
                <a:effectLst/>
              </a:rPr>
              <a:t>Wave Direction: Left </a:t>
            </a:r>
          </a:p>
          <a:p>
            <a:r>
              <a:rPr lang="en-US" dirty="0" smtClean="0">
                <a:effectLst/>
              </a:rPr>
              <a:t>Swell Direction: SW/S </a:t>
            </a:r>
          </a:p>
          <a:p>
            <a:r>
              <a:rPr lang="en-US" dirty="0" smtClean="0">
                <a:effectLst/>
              </a:rPr>
              <a:t>Swell Size: 3-12 feet </a:t>
            </a:r>
          </a:p>
          <a:p>
            <a:r>
              <a:rPr lang="en-US" dirty="0" smtClean="0">
                <a:effectLst/>
              </a:rPr>
              <a:t>Ideal Tide: Low to High Tide </a:t>
            </a:r>
          </a:p>
          <a:p>
            <a:r>
              <a:rPr lang="en-US" dirty="0" smtClean="0">
                <a:effectLst/>
              </a:rPr>
              <a:t>Ideal Season: May-September </a:t>
            </a:r>
            <a:endParaRPr lang="en-US" dirty="0">
              <a:effectLst/>
            </a:endParaRPr>
          </a:p>
        </p:txBody>
      </p:sp>
      <p:pic>
        <p:nvPicPr>
          <p:cNvPr id="3081" name="Picture 9" descr="http://t3.gstatic.com/images?q=tbn:ANd9GcQbhJC7XVbwoJktTF9grL_Tk9CGmafO5J3V_m867jcloWEJfFlDh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300" y="3819298"/>
            <a:ext cx="4051300" cy="2432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36090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975288" y="381000"/>
            <a:ext cx="3584448" cy="1219200"/>
          </a:xfrm>
        </p:spPr>
        <p:txBody>
          <a:bodyPr/>
          <a:lstStyle/>
          <a:p>
            <a:r>
              <a:rPr lang="en-US" dirty="0" smtClean="0"/>
              <a:t>Surf Spots…</a:t>
            </a:r>
            <a:endParaRPr lang="en-US" dirty="0"/>
          </a:p>
        </p:txBody>
      </p:sp>
      <p:sp>
        <p:nvSpPr>
          <p:cNvPr id="3" name="Content Placeholder 2"/>
          <p:cNvSpPr>
            <a:spLocks noGrp="1"/>
          </p:cNvSpPr>
          <p:nvPr>
            <p:ph type="subTitle" idx="1"/>
          </p:nvPr>
        </p:nvSpPr>
        <p:spPr>
          <a:xfrm>
            <a:off x="761999" y="1640026"/>
            <a:ext cx="3886200" cy="2113687"/>
          </a:xfrm>
        </p:spPr>
        <p:txBody>
          <a:bodyPr>
            <a:normAutofit fontScale="77500" lnSpcReduction="20000"/>
          </a:bodyPr>
          <a:lstStyle/>
          <a:p>
            <a:r>
              <a:rPr lang="en-US" sz="5100" b="1" dirty="0" err="1"/>
              <a:t>Bingin</a:t>
            </a:r>
            <a:endParaRPr lang="en-US" sz="5100" b="1" dirty="0"/>
          </a:p>
          <a:p>
            <a:r>
              <a:rPr lang="en-US" dirty="0" smtClean="0"/>
              <a:t>Wave </a:t>
            </a:r>
            <a:r>
              <a:rPr lang="en-US" dirty="0"/>
              <a:t>Direction: Left </a:t>
            </a:r>
          </a:p>
          <a:p>
            <a:r>
              <a:rPr lang="en-US" dirty="0"/>
              <a:t>Swell Direction: SW </a:t>
            </a:r>
          </a:p>
          <a:p>
            <a:r>
              <a:rPr lang="en-US" dirty="0"/>
              <a:t>Swell Size: 3-6 feet </a:t>
            </a:r>
          </a:p>
          <a:p>
            <a:r>
              <a:rPr lang="en-US" dirty="0"/>
              <a:t>Ideal Tide: Low-Mid Tide </a:t>
            </a:r>
          </a:p>
          <a:p>
            <a:r>
              <a:rPr lang="en-US" dirty="0"/>
              <a:t>Ideal Season: May-September </a:t>
            </a:r>
          </a:p>
          <a:p>
            <a:endParaRPr lang="en-US" dirty="0"/>
          </a:p>
        </p:txBody>
      </p:sp>
      <p:pic>
        <p:nvPicPr>
          <p:cNvPr id="4098" name="Picture 2" descr="http://t2.gstatic.com/images?q=tbn:ANd9GcQQz17QQnvejJpJ2b72ZOnI6P8mu0OqfMC5VkKKkeF03JxZdegRX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1600201"/>
            <a:ext cx="3400426" cy="225455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648201" y="4495801"/>
            <a:ext cx="3657601" cy="1969770"/>
          </a:xfrm>
          <a:prstGeom prst="rect">
            <a:avLst/>
          </a:prstGeom>
        </p:spPr>
        <p:txBody>
          <a:bodyPr wrap="square">
            <a:spAutoFit/>
          </a:bodyPr>
          <a:lstStyle/>
          <a:p>
            <a:r>
              <a:rPr lang="en-US" sz="3200" b="1" dirty="0" err="1" smtClean="0">
                <a:effectLst/>
              </a:rPr>
              <a:t>Canggu</a:t>
            </a:r>
            <a:endParaRPr lang="en-US" sz="3200" b="1" dirty="0" smtClean="0">
              <a:effectLst/>
            </a:endParaRPr>
          </a:p>
          <a:p>
            <a:r>
              <a:rPr lang="en-US" dirty="0" smtClean="0">
                <a:effectLst/>
              </a:rPr>
              <a:t>Wave Direction: Left and right </a:t>
            </a:r>
          </a:p>
          <a:p>
            <a:r>
              <a:rPr lang="en-US" dirty="0" smtClean="0">
                <a:effectLst/>
              </a:rPr>
              <a:t>Swell Direction: S/SW/W </a:t>
            </a:r>
          </a:p>
          <a:p>
            <a:r>
              <a:rPr lang="en-US" dirty="0" smtClean="0">
                <a:effectLst/>
              </a:rPr>
              <a:t>Swell Size: 2-8 feet </a:t>
            </a:r>
          </a:p>
          <a:p>
            <a:r>
              <a:rPr lang="en-US" dirty="0" smtClean="0">
                <a:effectLst/>
              </a:rPr>
              <a:t>Ideal Tide: Mid to High Tide </a:t>
            </a:r>
          </a:p>
          <a:p>
            <a:r>
              <a:rPr lang="en-US" dirty="0" smtClean="0">
                <a:effectLst/>
              </a:rPr>
              <a:t>Ideal Season: May-September </a:t>
            </a:r>
            <a:endParaRPr lang="en-US" dirty="0">
              <a:effectLst/>
            </a:endParaRPr>
          </a:p>
        </p:txBody>
      </p:sp>
      <p:pic>
        <p:nvPicPr>
          <p:cNvPr id="4100" name="Picture 4" descr="http://t2.gstatic.com/images?q=tbn:ANd9GcTEBNUMd0Joz6l5G1zkLVYDmc-9Wg3atv3BuctenUKpiJziTbh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980895"/>
            <a:ext cx="3733800" cy="2484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27536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Bali People</a:t>
            </a:r>
            <a:endParaRPr lang="en-US" dirty="0"/>
          </a:p>
        </p:txBody>
      </p:sp>
      <p:sp>
        <p:nvSpPr>
          <p:cNvPr id="3" name="Content Placeholder 2"/>
          <p:cNvSpPr>
            <a:spLocks noGrp="1"/>
          </p:cNvSpPr>
          <p:nvPr>
            <p:ph idx="1"/>
          </p:nvPr>
        </p:nvSpPr>
        <p:spPr/>
        <p:txBody>
          <a:bodyPr/>
          <a:lstStyle/>
          <a:p>
            <a:r>
              <a:rPr lang="en-US" dirty="0" smtClean="0"/>
              <a:t>Most people from Bali are really friendly</a:t>
            </a:r>
          </a:p>
          <a:p>
            <a:r>
              <a:rPr lang="en-US" dirty="0" smtClean="0"/>
              <a:t>Don’t be frightened if someone touches you before they speak to you this is a common conversation introduction in Bali.</a:t>
            </a:r>
          </a:p>
          <a:p>
            <a:r>
              <a:rPr lang="en-US" dirty="0" smtClean="0"/>
              <a:t>They are very religious people and follow strict rules especially with their zero tolerance for drugs.  An Australian girl there on vacation got caught with a gram of weed and got 20 years in Jail which isn’t nearly as bad as death by firing squad which is what you would get for a more serious drug. </a:t>
            </a:r>
            <a:endParaRPr lang="en-US" dirty="0"/>
          </a:p>
        </p:txBody>
      </p:sp>
    </p:spTree>
    <p:extLst>
      <p:ext uri="{BB962C8B-B14F-4D97-AF65-F5344CB8AC3E}">
        <p14:creationId xmlns:p14="http://schemas.microsoft.com/office/powerpoint/2010/main" val="27020891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1024" y="533400"/>
            <a:ext cx="4411913"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4">
                    <a:lumMod val="75000"/>
                  </a:schemeClr>
                </a:solidFill>
                <a:effectLst>
                  <a:innerShdw blurRad="101600" dist="76200" dir="5400000">
                    <a:schemeClr val="accent1">
                      <a:satMod val="190000"/>
                      <a:tint val="100000"/>
                      <a:alpha val="74000"/>
                    </a:schemeClr>
                  </a:innerShdw>
                </a:effectLst>
              </a:rPr>
              <a:t>Bibliography</a:t>
            </a:r>
            <a:endParaRPr lang="en-US" sz="5400" b="1" cap="none" spc="0" dirty="0">
              <a:ln w="900" cmpd="sng">
                <a:solidFill>
                  <a:schemeClr val="accent1">
                    <a:satMod val="190000"/>
                    <a:alpha val="55000"/>
                  </a:schemeClr>
                </a:solidFill>
                <a:prstDash val="solid"/>
              </a:ln>
              <a:solidFill>
                <a:schemeClr val="accent4">
                  <a:lumMod val="75000"/>
                </a:schemeClr>
              </a:solidFill>
              <a:effectLst>
                <a:innerShdw blurRad="101600" dist="76200" dir="5400000">
                  <a:schemeClr val="accent1">
                    <a:satMod val="190000"/>
                    <a:tint val="100000"/>
                    <a:alpha val="74000"/>
                  </a:schemeClr>
                </a:innerShdw>
              </a:effectLst>
            </a:endParaRPr>
          </a:p>
        </p:txBody>
      </p:sp>
      <p:sp>
        <p:nvSpPr>
          <p:cNvPr id="5" name="TextBox 4"/>
          <p:cNvSpPr txBox="1"/>
          <p:nvPr/>
        </p:nvSpPr>
        <p:spPr>
          <a:xfrm>
            <a:off x="533400" y="1752600"/>
            <a:ext cx="8001000" cy="3970318"/>
          </a:xfrm>
          <a:prstGeom prst="rect">
            <a:avLst/>
          </a:prstGeom>
          <a:noFill/>
        </p:spPr>
        <p:txBody>
          <a:bodyPr wrap="square" rtlCol="0">
            <a:spAutoFit/>
          </a:bodyPr>
          <a:lstStyle/>
          <a:p>
            <a:pPr marL="285750" indent="-285750">
              <a:buFont typeface="Wingdings" pitchFamily="2" charset="2"/>
              <a:buChar char="Ø"/>
            </a:pPr>
            <a:r>
              <a:rPr lang="en-US" u="sng" dirty="0" smtClean="0">
                <a:solidFill>
                  <a:schemeClr val="accent4">
                    <a:lumMod val="75000"/>
                  </a:schemeClr>
                </a:solidFill>
                <a:hlinkClick r:id="rId2"/>
              </a:rPr>
              <a:t>http</a:t>
            </a:r>
            <a:r>
              <a:rPr lang="en-US" u="sng" dirty="0">
                <a:solidFill>
                  <a:schemeClr val="accent4">
                    <a:lumMod val="75000"/>
                  </a:schemeClr>
                </a:solidFill>
                <a:hlinkClick r:id="rId2"/>
              </a:rPr>
              <a:t>://www.surfingbali.com/</a:t>
            </a:r>
            <a:r>
              <a:rPr lang="en-US" u="sng" dirty="0">
                <a:solidFill>
                  <a:schemeClr val="accent4">
                    <a:lumMod val="75000"/>
                  </a:schemeClr>
                </a:solidFill>
              </a:rPr>
              <a:t>     </a:t>
            </a:r>
            <a:r>
              <a:rPr lang="en-US" b="1" i="1" u="sng" dirty="0">
                <a:solidFill>
                  <a:schemeClr val="accent4">
                    <a:lumMod val="75000"/>
                  </a:schemeClr>
                </a:solidFill>
              </a:rPr>
              <a:t>Surf </a:t>
            </a:r>
            <a:r>
              <a:rPr lang="en-US" b="1" i="1" u="sng" dirty="0" smtClean="0">
                <a:solidFill>
                  <a:schemeClr val="accent4">
                    <a:lumMod val="75000"/>
                  </a:schemeClr>
                </a:solidFill>
              </a:rPr>
              <a:t>Spots</a:t>
            </a:r>
          </a:p>
          <a:p>
            <a:pPr marL="285750" indent="-285750">
              <a:buFont typeface="Wingdings" pitchFamily="2" charset="2"/>
              <a:buChar char="Ø"/>
            </a:pPr>
            <a:r>
              <a:rPr lang="en-US" u="sng" dirty="0">
                <a:solidFill>
                  <a:schemeClr val="accent4">
                    <a:lumMod val="75000"/>
                  </a:schemeClr>
                </a:solidFill>
                <a:hlinkClick r:id="rId3"/>
              </a:rPr>
              <a:t>http://beyond-bali.com/surfing_indonesia.htm</a:t>
            </a:r>
            <a:r>
              <a:rPr lang="en-US" u="sng" dirty="0">
                <a:solidFill>
                  <a:schemeClr val="accent4">
                    <a:lumMod val="75000"/>
                  </a:schemeClr>
                </a:solidFill>
              </a:rPr>
              <a:t> </a:t>
            </a:r>
            <a:r>
              <a:rPr lang="en-US" b="1" i="1" u="sng" dirty="0">
                <a:solidFill>
                  <a:schemeClr val="accent4">
                    <a:lumMod val="75000"/>
                  </a:schemeClr>
                </a:solidFill>
              </a:rPr>
              <a:t>Tourism and </a:t>
            </a:r>
            <a:r>
              <a:rPr lang="en-US" b="1" i="1" u="sng" dirty="0" smtClean="0">
                <a:solidFill>
                  <a:schemeClr val="accent4">
                    <a:lumMod val="75000"/>
                  </a:schemeClr>
                </a:solidFill>
              </a:rPr>
              <a:t>Culture</a:t>
            </a:r>
          </a:p>
          <a:p>
            <a:pPr marL="285750" indent="-285750">
              <a:buFont typeface="Wingdings" pitchFamily="2" charset="2"/>
              <a:buChar char="Ø"/>
            </a:pPr>
            <a:r>
              <a:rPr lang="en-US" u="sng" dirty="0">
                <a:solidFill>
                  <a:schemeClr val="accent4">
                    <a:lumMod val="75000"/>
                  </a:schemeClr>
                </a:solidFill>
                <a:hlinkClick r:id="rId4"/>
              </a:rPr>
              <a:t>http://www.hawaii.edu/indolang/surf.html</a:t>
            </a:r>
            <a:r>
              <a:rPr lang="en-US" u="sng" dirty="0">
                <a:solidFill>
                  <a:schemeClr val="accent4">
                    <a:lumMod val="75000"/>
                  </a:schemeClr>
                </a:solidFill>
              </a:rPr>
              <a:t>  </a:t>
            </a:r>
            <a:r>
              <a:rPr lang="en-US" b="1" i="1" u="sng" dirty="0">
                <a:solidFill>
                  <a:schemeClr val="accent4">
                    <a:lumMod val="75000"/>
                  </a:schemeClr>
                </a:solidFill>
              </a:rPr>
              <a:t>Best time to visit and different conditions that </a:t>
            </a:r>
            <a:r>
              <a:rPr lang="en-US" b="1" i="1" u="sng" dirty="0" smtClean="0">
                <a:solidFill>
                  <a:schemeClr val="accent4">
                    <a:lumMod val="75000"/>
                  </a:schemeClr>
                </a:solidFill>
              </a:rPr>
              <a:t>exist</a:t>
            </a:r>
          </a:p>
          <a:p>
            <a:pPr marL="285750" indent="-285750">
              <a:buFont typeface="Wingdings" pitchFamily="2" charset="2"/>
              <a:buChar char="Ø"/>
            </a:pPr>
            <a:r>
              <a:rPr lang="en-US" u="sng" dirty="0">
                <a:solidFill>
                  <a:schemeClr val="accent4">
                    <a:lumMod val="75000"/>
                  </a:schemeClr>
                </a:solidFill>
                <a:hlinkClick r:id="rId5"/>
              </a:rPr>
              <a:t>http://www.nomadsurfers.com/English/Indonesia/indonesia_home.htm</a:t>
            </a:r>
            <a:r>
              <a:rPr lang="en-US" u="sng" dirty="0">
                <a:solidFill>
                  <a:schemeClr val="accent4">
                    <a:lumMod val="75000"/>
                  </a:schemeClr>
                </a:solidFill>
              </a:rPr>
              <a:t>  </a:t>
            </a:r>
            <a:r>
              <a:rPr lang="en-US" b="1" i="1" u="sng" dirty="0">
                <a:solidFill>
                  <a:schemeClr val="accent4">
                    <a:lumMod val="75000"/>
                  </a:schemeClr>
                </a:solidFill>
              </a:rPr>
              <a:t>Quick overview</a:t>
            </a:r>
            <a:endParaRPr lang="en-US" dirty="0">
              <a:solidFill>
                <a:schemeClr val="accent4">
                  <a:lumMod val="75000"/>
                </a:schemeClr>
              </a:solidFill>
            </a:endParaRPr>
          </a:p>
          <a:p>
            <a:pPr marL="285750" indent="-285750">
              <a:buFont typeface="Wingdings" pitchFamily="2" charset="2"/>
              <a:buChar char="Ø"/>
            </a:pPr>
            <a:r>
              <a:rPr lang="en-US" u="sng" dirty="0">
                <a:solidFill>
                  <a:schemeClr val="accent4">
                    <a:lumMod val="75000"/>
                  </a:schemeClr>
                </a:solidFill>
                <a:hlinkClick r:id="rId6"/>
              </a:rPr>
              <a:t>http://wn.com/Surf_in_Bali,_Indonesia</a:t>
            </a:r>
            <a:r>
              <a:rPr lang="en-US" u="sng" dirty="0">
                <a:solidFill>
                  <a:schemeClr val="accent4">
                    <a:lumMod val="75000"/>
                  </a:schemeClr>
                </a:solidFill>
              </a:rPr>
              <a:t> </a:t>
            </a:r>
            <a:r>
              <a:rPr lang="en-US" b="1" i="1" u="sng" dirty="0" smtClean="0">
                <a:solidFill>
                  <a:schemeClr val="accent4">
                    <a:lumMod val="75000"/>
                  </a:schemeClr>
                </a:solidFill>
              </a:rPr>
              <a:t>Videos</a:t>
            </a:r>
          </a:p>
          <a:p>
            <a:pPr marL="285750" indent="-285750">
              <a:buFont typeface="Wingdings" pitchFamily="2" charset="2"/>
              <a:buChar char="Ø"/>
            </a:pPr>
            <a:r>
              <a:rPr lang="en-US" u="sng" dirty="0">
                <a:solidFill>
                  <a:schemeClr val="accent4">
                    <a:lumMod val="75000"/>
                  </a:schemeClr>
                </a:solidFill>
                <a:hlinkClick r:id="rId7"/>
              </a:rPr>
              <a:t>http://www.surfline.com/travel/index.cfm?id=2169</a:t>
            </a:r>
            <a:r>
              <a:rPr lang="en-US" dirty="0">
                <a:solidFill>
                  <a:schemeClr val="accent4">
                    <a:lumMod val="75000"/>
                  </a:schemeClr>
                </a:solidFill>
              </a:rPr>
              <a:t> </a:t>
            </a:r>
            <a:r>
              <a:rPr lang="en-US" b="1" dirty="0">
                <a:solidFill>
                  <a:schemeClr val="accent4">
                    <a:lumMod val="75000"/>
                  </a:schemeClr>
                </a:solidFill>
              </a:rPr>
              <a:t>Summary</a:t>
            </a:r>
            <a:endParaRPr lang="en-US" dirty="0">
              <a:solidFill>
                <a:schemeClr val="accent4">
                  <a:lumMod val="75000"/>
                </a:schemeClr>
              </a:solidFill>
            </a:endParaRPr>
          </a:p>
          <a:p>
            <a:pPr marL="285750" indent="-285750">
              <a:buFont typeface="Wingdings" pitchFamily="2" charset="2"/>
              <a:buChar char="Ø"/>
            </a:pPr>
            <a:r>
              <a:rPr lang="en-US" u="sng" dirty="0">
                <a:solidFill>
                  <a:schemeClr val="accent4">
                    <a:lumMod val="75000"/>
                  </a:schemeClr>
                </a:solidFill>
                <a:hlinkClick r:id="rId8"/>
              </a:rPr>
              <a:t>http://en.wikipedia.org/wiki/Indonesia</a:t>
            </a:r>
            <a:r>
              <a:rPr lang="en-US" dirty="0">
                <a:solidFill>
                  <a:schemeClr val="accent4">
                    <a:lumMod val="75000"/>
                  </a:schemeClr>
                </a:solidFill>
              </a:rPr>
              <a:t> </a:t>
            </a:r>
            <a:r>
              <a:rPr lang="en-US" b="1" dirty="0">
                <a:solidFill>
                  <a:schemeClr val="accent4">
                    <a:lumMod val="75000"/>
                  </a:schemeClr>
                </a:solidFill>
              </a:rPr>
              <a:t>Summary</a:t>
            </a:r>
            <a:endParaRPr lang="en-US" dirty="0">
              <a:solidFill>
                <a:schemeClr val="accent4">
                  <a:lumMod val="75000"/>
                </a:schemeClr>
              </a:solidFill>
            </a:endParaRPr>
          </a:p>
          <a:p>
            <a:pPr marL="285750" indent="-285750">
              <a:buFont typeface="Wingdings" pitchFamily="2" charset="2"/>
              <a:buChar char="Ø"/>
            </a:pPr>
            <a:r>
              <a:rPr lang="en-US" u="sng" dirty="0">
                <a:solidFill>
                  <a:schemeClr val="accent4">
                    <a:lumMod val="75000"/>
                  </a:schemeClr>
                </a:solidFill>
                <a:hlinkClick r:id="rId9"/>
              </a:rPr>
              <a:t>http://asiaforvisitors.com/indonesia/bali/bali-wthr.html</a:t>
            </a:r>
            <a:r>
              <a:rPr lang="en-US" dirty="0">
                <a:solidFill>
                  <a:schemeClr val="accent4">
                    <a:lumMod val="75000"/>
                  </a:schemeClr>
                </a:solidFill>
              </a:rPr>
              <a:t> </a:t>
            </a:r>
            <a:r>
              <a:rPr lang="en-US" b="1" dirty="0">
                <a:solidFill>
                  <a:schemeClr val="accent4">
                    <a:lumMod val="75000"/>
                  </a:schemeClr>
                </a:solidFill>
              </a:rPr>
              <a:t>Weather</a:t>
            </a:r>
            <a:endParaRPr lang="en-US" dirty="0">
              <a:solidFill>
                <a:schemeClr val="accent4">
                  <a:lumMod val="75000"/>
                </a:schemeClr>
              </a:solidFill>
            </a:endParaRPr>
          </a:p>
          <a:p>
            <a:pPr marL="285750" indent="-285750">
              <a:buFont typeface="Wingdings" pitchFamily="2" charset="2"/>
              <a:buChar char="Ø"/>
            </a:pPr>
            <a:endParaRPr lang="en-US" dirty="0" smtClean="0">
              <a:solidFill>
                <a:schemeClr val="accent4">
                  <a:lumMod val="75000"/>
                </a:schemeClr>
              </a:solidFill>
            </a:endParaRPr>
          </a:p>
          <a:p>
            <a:pPr marL="285750" indent="-285750">
              <a:buFont typeface="Wingdings" pitchFamily="2" charset="2"/>
              <a:buChar char="Ø"/>
            </a:pPr>
            <a:endParaRPr lang="en-US" dirty="0">
              <a:solidFill>
                <a:schemeClr val="accent4">
                  <a:lumMod val="75000"/>
                </a:schemeClr>
              </a:solidFill>
            </a:endParaRPr>
          </a:p>
          <a:p>
            <a:pPr marL="285750" indent="-285750">
              <a:buFont typeface="Wingdings" pitchFamily="2" charset="2"/>
              <a:buChar char="Ø"/>
            </a:pPr>
            <a:endParaRPr lang="en-US" b="1" i="1" u="sng" dirty="0" smtClean="0">
              <a:solidFill>
                <a:schemeClr val="accent4">
                  <a:lumMod val="75000"/>
                </a:schemeClr>
              </a:solidFill>
            </a:endParaRPr>
          </a:p>
          <a:p>
            <a:pPr marL="285750" indent="-285750">
              <a:buFont typeface="Wingdings" pitchFamily="2" charset="2"/>
              <a:buChar char="Ø"/>
            </a:pPr>
            <a:endParaRPr lang="en-US" dirty="0">
              <a:solidFill>
                <a:schemeClr val="accent4">
                  <a:lumMod val="75000"/>
                </a:schemeClr>
              </a:solidFill>
            </a:endParaRPr>
          </a:p>
        </p:txBody>
      </p:sp>
    </p:spTree>
    <p:extLst>
      <p:ext uri="{BB962C8B-B14F-4D97-AF65-F5344CB8AC3E}">
        <p14:creationId xmlns:p14="http://schemas.microsoft.com/office/powerpoint/2010/main" val="433422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4588" y="457200"/>
            <a:ext cx="3068918"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5">
                    <a:lumMod val="60000"/>
                    <a:lumOff val="40000"/>
                  </a:schemeClr>
                </a:solidFill>
                <a:effectLst>
                  <a:innerShdw blurRad="101600" dist="76200" dir="5400000">
                    <a:schemeClr val="accent1">
                      <a:satMod val="190000"/>
                      <a:tint val="100000"/>
                      <a:alpha val="74000"/>
                    </a:schemeClr>
                  </a:innerShdw>
                </a:effectLst>
              </a:rPr>
              <a:t>Location</a:t>
            </a:r>
            <a:endParaRPr lang="en-US" sz="5400" b="1" cap="none" spc="0" dirty="0">
              <a:ln w="900" cmpd="sng">
                <a:solidFill>
                  <a:schemeClr val="accent1">
                    <a:satMod val="190000"/>
                    <a:alpha val="55000"/>
                  </a:schemeClr>
                </a:solidFill>
                <a:prstDash val="solid"/>
              </a:ln>
              <a:solidFill>
                <a:schemeClr val="accent5">
                  <a:lumMod val="60000"/>
                  <a:lumOff val="40000"/>
                </a:schemeClr>
              </a:solidFill>
              <a:effectLst>
                <a:innerShdw blurRad="101600" dist="76200" dir="5400000">
                  <a:schemeClr val="accent1">
                    <a:satMod val="190000"/>
                    <a:tint val="100000"/>
                    <a:alpha val="74000"/>
                  </a:schemeClr>
                </a:innerShdw>
              </a:effectLst>
            </a:endParaRPr>
          </a:p>
        </p:txBody>
      </p:sp>
      <p:sp>
        <p:nvSpPr>
          <p:cNvPr id="6" name="TextBox 5"/>
          <p:cNvSpPr txBox="1"/>
          <p:nvPr/>
        </p:nvSpPr>
        <p:spPr>
          <a:xfrm>
            <a:off x="203052" y="1380530"/>
            <a:ext cx="4572000" cy="3693319"/>
          </a:xfrm>
          <a:prstGeom prst="rect">
            <a:avLst/>
          </a:prstGeom>
          <a:noFill/>
        </p:spPr>
        <p:txBody>
          <a:bodyPr wrap="square" rtlCol="0">
            <a:spAutoFit/>
          </a:bodyPr>
          <a:lstStyle/>
          <a:p>
            <a:pPr marL="285750" indent="-285750">
              <a:buFont typeface="Wingdings" pitchFamily="2" charset="2"/>
              <a:buChar char="Ø"/>
            </a:pPr>
            <a:r>
              <a:rPr lang="en-US" dirty="0" smtClean="0">
                <a:solidFill>
                  <a:schemeClr val="accent3">
                    <a:lumMod val="75000"/>
                  </a:schemeClr>
                </a:solidFill>
              </a:rPr>
              <a:t>Bali lies  </a:t>
            </a:r>
            <a:r>
              <a:rPr lang="en-US" dirty="0" smtClean="0">
                <a:solidFill>
                  <a:schemeClr val="accent3">
                    <a:lumMod val="75000"/>
                  </a:schemeClr>
                </a:solidFill>
                <a:latin typeface="+mj-lt"/>
              </a:rPr>
              <a:t>8° 39’ S, and 115° 13’ E </a:t>
            </a:r>
            <a:r>
              <a:rPr lang="en-US" dirty="0" smtClean="0">
                <a:solidFill>
                  <a:schemeClr val="accent3">
                    <a:lumMod val="75000"/>
                  </a:schemeClr>
                </a:solidFill>
              </a:rPr>
              <a:t>sprawling across parts of the eastern and southern hemispheres</a:t>
            </a:r>
          </a:p>
          <a:p>
            <a:pPr marL="285750" indent="-285750">
              <a:buFont typeface="Wingdings" pitchFamily="2" charset="2"/>
              <a:buChar char="Ø"/>
            </a:pPr>
            <a:r>
              <a:rPr lang="en-US" dirty="0" smtClean="0">
                <a:solidFill>
                  <a:schemeClr val="accent3">
                    <a:lumMod val="75000"/>
                  </a:schemeClr>
                </a:solidFill>
              </a:rPr>
              <a:t>Part of the largest archipelago including 18,000 islands that span over 4000 miles from west to east</a:t>
            </a:r>
          </a:p>
          <a:p>
            <a:pPr marL="285750" indent="-285750">
              <a:buFont typeface="Wingdings" pitchFamily="2" charset="2"/>
              <a:buChar char="Ø"/>
            </a:pPr>
            <a:r>
              <a:rPr lang="en-US" dirty="0" smtClean="0">
                <a:solidFill>
                  <a:schemeClr val="accent3">
                    <a:lumMod val="75000"/>
                  </a:schemeClr>
                </a:solidFill>
              </a:rPr>
              <a:t>Population: 3,325,000</a:t>
            </a:r>
          </a:p>
          <a:p>
            <a:pPr marL="285750" indent="-285750">
              <a:buFont typeface="Wingdings" pitchFamily="2" charset="2"/>
              <a:buChar char="Ø"/>
            </a:pPr>
            <a:r>
              <a:rPr lang="en-US" dirty="0" smtClean="0">
                <a:solidFill>
                  <a:schemeClr val="accent3">
                    <a:lumMod val="75000"/>
                  </a:schemeClr>
                </a:solidFill>
              </a:rPr>
              <a:t>Bordered by the Bali Sea and the Indian Ocean</a:t>
            </a:r>
          </a:p>
          <a:p>
            <a:pPr marL="285750" indent="-285750">
              <a:buFont typeface="Wingdings" pitchFamily="2" charset="2"/>
              <a:buChar char="Ø"/>
            </a:pPr>
            <a:endParaRPr lang="en-US" dirty="0" smtClean="0">
              <a:solidFill>
                <a:schemeClr val="accent3">
                  <a:lumMod val="75000"/>
                </a:schemeClr>
              </a:solidFill>
            </a:endParaRPr>
          </a:p>
          <a:p>
            <a:pPr marL="285750" indent="-285750">
              <a:buFont typeface="Wingdings" pitchFamily="2" charset="2"/>
              <a:buChar char="Ø"/>
            </a:pPr>
            <a:endParaRPr lang="en-US" dirty="0" smtClean="0">
              <a:solidFill>
                <a:schemeClr val="accent3">
                  <a:lumMod val="75000"/>
                </a:schemeClr>
              </a:solidFill>
            </a:endParaRPr>
          </a:p>
          <a:p>
            <a:pPr marL="285750" indent="-285750">
              <a:buFont typeface="Wingdings" pitchFamily="2" charset="2"/>
              <a:buChar char="Ø"/>
            </a:pPr>
            <a:endParaRPr lang="en-US" dirty="0" smtClean="0">
              <a:solidFill>
                <a:schemeClr val="accent3">
                  <a:lumMod val="75000"/>
                </a:schemeClr>
              </a:solidFill>
            </a:endParaRPr>
          </a:p>
          <a:p>
            <a:r>
              <a:rPr lang="en-US" dirty="0" smtClean="0">
                <a:solidFill>
                  <a:schemeClr val="accent3">
                    <a:lumMod val="75000"/>
                  </a:schemeClr>
                </a:solidFill>
              </a:rPr>
              <a:t>  </a:t>
            </a:r>
            <a:endParaRPr lang="en-US" dirty="0">
              <a:solidFill>
                <a:schemeClr val="accent3">
                  <a:lumMod val="75000"/>
                </a:schemeClr>
              </a:solidFill>
            </a:endParaRPr>
          </a:p>
        </p:txBody>
      </p:sp>
      <p:pic>
        <p:nvPicPr>
          <p:cNvPr id="1028" name="Picture 4" descr="Map of Bal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1" y="1380530"/>
            <a:ext cx="4343400" cy="4331234"/>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data:image/jpg;base64,/9j/4AAQSkZJRgABAQAAAQABAAD/2wBDAAkGBwgHBgkIBwgKCgkLDRYPDQwMDRsUFRAWIB0iIiAdHx8kKDQsJCYxJx8fLT0tMTU3Ojo6Iys/RD84QzQ5Ojf/2wBDAQoKCg0MDRoPDxo3JR8lNzc3Nzc3Nzc3Nzc3Nzc3Nzc3Nzc3Nzc3Nzc3Nzc3Nzc3Nzc3Nzc3Nzc3Nzc3Nzc3Nzf/wAARCAB3ANkDASIAAhEBAxEB/8QAGwAAAgMBAQEAAAAAAAAAAAAAAAQCAwUGAQf/xABEEAACAQMDAQUFAwsBBgcBAAABAgMABBEFEiExEyJBUWEUcYGRoQYysRUjM0JSU5PB0eHwcmKCkpTS8SQlNENEVKLC/8QAGgEAAgMBAQAAAAAAAAAAAAAAAAQBAgMFBv/EACoRAAICAQQBAwMEAwAAAAAAAAABAgMRBBIhMUEFE3EyUWEUIoHwobHB/9oADAMBAAIRAxEAPwD61p97Hf2omjBHgy+Kn/PxrjvtrbtDqXtDybo5Y8hR1UKMEeo5+pqjTLm80657SG6d4yv5yGVQQ54wenBGD08629dhh+0WgPc24cXNtl0RG74ZeqEeuOPgaU0+pjfHC7FtTU3E47RftKum3kTxpc7HZRLF2R5BPyyMk/SvqdrOlzbRXEYYJKiuu9SpwQCMg8g89DXxmzt2eaETTXkMwwXUzbgCAOAfPmvrOkzW4DW0E81wVRH7aVt28FQOD48AE/6h50xHow0rWHFGlUaqtbhbkPsyNjlCp6gjz8qXsGt3a4mti7drMQ4J/WAx8iMH1yKsNMnqrOLCZUjd+0HZnYcEBuCQfMDmuZNrqCmEoNUWFVUNF7QQVPdHXbyMZz8fh03t8S6c1/IrJCsZkYNjIUfHH1rE1P7W2a2ZNiXlmkAVGxgIW4yc++grOyNayzH1PUxpk1qILnVp5g2ycGcbbc4ONwZRuzu+g8qx5Z+1keSaXfIxJZiepqu4mUTKz96WUkBsckn19TWj2Ti1EaYD7MDI4zjypLVapVOKx2LRrerTk+Eh77KvdCR2s5yYo+ZLcKWLjPh4A9fHNdbbW7zB/bBE6rMzRKq5AAPGc+PqK80JYk0i1WAjs+zGABjHvHn51YyzETLAUB3n73QcD+9PJrHBpVX7cUs5G+hpTVLaO5snjlhE+RtAA7wyeoz5dfhXsa36nvyQEHPTPHHGPjU4hOI29oaLgcFAfX+1BtnKJARQSqvCtIdqj9rA8B86uqhIdywtMweWMffUYBJGDxVpddwQsAxGQpPPyqCUek8/zFVWz7ww7wYMQysckE84+XlU2Ld3au7JAPOMDzqMUjMAHQo20MehHPgD49PwoI8lV3YW16yG5j7TYGABPBBIJz79o+HHjSafZ3T1SFdsxELb4t07kocluOfM5PngZ6CtYGigtk8RQihV6AYr2iiggKKKKACvD1r2jFAFUPDTf6//AORVuaqj/SS/6h+AqygEcjrFpbNZw6jp6hYJWw6AcAnx9ORj41lpLPFzb3EkLZ3AofHGASPHrXX3No9wzWbtHFamMbQkYGWzk4GeMYB+Ncne2k9ldPbyODs+6cfeXnB6/wCHNcbX0yqmrocff5NapKS2s9Y2epOY7gra3+1QspOVuWxzkAcHj6+NT0HXb+zt/YmtYY5InciO6nEZIyQMNyME49eaQniZxktnaMhcYyffmurt7Kea5tjJ2ciJAO2lOeW8MEHk8c/A09o9Sr4c9oWdKrs3EH16+VyRp1ssG5wJJLxV7qkDdjHqPmBxnNTutektLOeS4S1hcKvZ7LkPkltvTA4HHv6U+ulQoysNmVxjKscDAGB3uBwOOnApD7Q6QsukXRiWNpVj3INrAZByOjdOOnpTU87Xjs1yjBuftFeSafLp91bCR3j2dopOWH7WMc8e7msdI5XUsqcDoGOCfdx+NWR3krhCbeUbsDhMgfHNWRXMkjKOxlQN4tHgD6+lcWetv27cLKIeirnLdLkrhtnMivIiqqcgZySaeP4VHD/tj5f3rw7wD3x8v70hbZO6WZMZqqhVHbFcG/8AZrUooyllIm1ixKOMnJPUEfDr0rWudTtrDte2fLmTiNcFsEDnHlxVmnxulhaqrKo7JQAYzkcD/a61kaXb2+qT380zwzOLlgCUPCgADHe6V6SEJV1qCeWKuXOTVj1nTpF/9XGoIyRJ3fxxVV3rCLLFb2AS6nkYDCv3VHjkj0rOlXRY0Yy+zLuJ29mhZiOe8NrHA4NadhpcNp+dtSgLr94oScH/AHqF7nnAZz0aOQFzngCuc0K89s1Vnkhd5sPmUkhUTPC4+GP681t3TTw20sqsJCiFgix8nA6Dmsb7O2yuXmRGgmWRiFZGGUJ4BGccdMeGK0aeVgiT5wdGR6V50rI1S71Cye2SJrJu0JDGZjHyBnjnmqpftBbxyhEl7RPGRI+Ph3s0TnGH1PBKeXhG2rguy+KYzx0zzUsjzpOC5S4XdBdwuoO3ITofLrU4ZHniEkUylD0JiI/E1ZckjOR50ZHnVW2b96n8P+9G2b96n8P+9AFuR51FmCqWOSAM8DJ+VQ2zfvU/h/3oAlP/ALqfwz/WgCYYMAwzg88jFSyPOqQJSMiZCPPs/wC9e7Zv3qfw/wC9AZBP0svvH4VOl0ExnkPax4O0fo/H5+6rPzn79P4Z/rQwiU31kt1JBKHKSQPuDAZyPFfjWH9qMzWEV/DAxljYRyx5GUz4MfQ4+ddQelLeyRb52K57ddsi+BGCPnjj5VnbUrIuL8gnh5PnIupj/wDBmHPiR5++tDRNbFhNcQm3aGSeImMuO7uUnHQHzPyq/VbBtOuezAZoW/RyEdfTjxFYsY7bVZxKoYW6xvCWUd1mDhiDjy+nvrgwctNa8rGBpr3IndaBqLXcbxXUytcox+6uNy+Y9K0UkjulzDMjoCQ2wg59KzNC0+2FhBOYFMrocsepBOcHz+NJfZ23uLLUGiSbdZSyXLqrDDoyuqKvTldoJByD7/DvVuTimxXGTO1i3W21KaKKNY4xtKKgwAMD+9J13FzptndSrLcW8byL+sc5x/OuWudIEOqNHFLJIPaIVW2RQq9m575zjPdXJ69R64rl6j02dk3OL7N4W4WMCFav2Zt4rjUHM0e/skDxk9FbJ59/l8alffZ+eCWJbIyziQEtvwBHjGOfLr59Kt0+1vNKuGgnkEcFwGb2iNQ2GAUKOc8HLYyOo9ajSaOdd+ZrhETsUo8G5q0622n3DscdwqOcHJ4FcLFI8JlELlCwKkhsZBA491dhPZz6ro9qt3+YuNiPIAvAbbyMHpya5iGC4udB1JbWUwyvJEO0VQzDveGRj58fjTGqrsstik8dlItI19L0a1vdMEnbSCV+GZO6YyOoGPxrZlivVaJbOWJY1Xa3bAuSeMePvrlPsTqbQtNBeljNNKQqxAlRg46YyOCDz8zXZzsVgkYEghCQR4cdab06SrWCjSyyq0e6cTLdLGuG2oY8jIx15Pr9KLC1ktIDFJcSXGDkNIOR6cVz2kx6teNDcflEsNkTyIwxsJUZXG0A5IJx4Z+Tcv2ea4vppp7qQo/KkNl88fADrwBWmW8vBHTQ/NZNe9vb3qQm0Yho9hO/PmT/AErm9U0t7KeTswDbgA5aVAVz4YJB/wC9W/ZeDVLXUpVluBcWQi3KV3Dg54247rggZHIrT+0enG5iS6tId86t3tmMsuP+1LailW1vcuUWi3F5Qn9lnjaS5gkaMyMQyqCGHd/WHUdSOfSnNR1SfTp2QzxzllLIhiIKnwyc9M+nnXNWVvqGmNLc7nkWO6dFnC4AHkQeceHNRmnaRpbiWQyM3edjz0/z6UrZqpaev21Hn/heNe55ybFr9oruNz7RtmjJyRjaQPQ1tW2t6fOyr2/Zsf1ZVK/Xp9a+faXPPJJcxXQIZWV0442MMgZ9CCPPpnrWjGA00SnJzInH+8KWj6hdU3GfJpKpYyj6B3XXwZSPgRS8VlFE7SR7lcjarBvuLx3V8AOBWTFJJBnsZCgPJHVfkadi1TZhbwBASB2nRcnpx4fhT2m9TouajnDf3F3H7luo3k1smbe29oIPeAkAKgg+HXy4xTMTs4yyFSDjHUE+nmKntU9VB8+OvlQMqW3H3cV0CMPPYhHPDDeSRS3Tls5w3A5IAGcY4PArQ48j/wAP9qXeGO4M0cyB0LDKkcHgVjbdC/ab5vVsZK5cToq86V7RVS4vPALqKWK5jRoicAZOcefoc+XpXK3OiXqXTRW8JkiHKOWAGMng+vGK7Kk9UdFtsSSTRb2CLJEMsp65+lYXaeu760SpOPRkx65ZabplrA1xC133YhAXAZ2/WAz1x3j8Ktj1jVHjJ/IU4bL4LTIFwPukkE9f8xXOX9pClxH2CS3EeN8btF3hxgnp7+lWaPe6hDFK9lbzLAzZDCAsGGOvTjqaxWolW9s4NJeS23KymdpZTSXEAkmt3t3JYdnIRkAEgHjz4Pxq1mwSoDHjPAz8PfXA3l3eX92J7mfZ2YxGsBMe0HqCc85x40LfXSyKryKI9ozK8khORgABQcdOfCphrqpS2rsHXJLJ2yzXe05twp2k/pByc1QumwXMjzXMDRyORnEx73dHkfT6UhpeqhtPWNDcydkqBp/ZzknqQQTxx/ma3YJhNEkoV13DOHXa3XxFOKSfRnjBm3Gi2/YSeziQTbW7MmZuGIwPH3fKl/stZtZQz2s4XfkEjeWO3leT8D8zW8ehxVEGQdwC7TuBbx+8cfCquKb3PwDMRdCuE1G1cPD7LCzOIwG4O4kHk8nBHPhit9GLINww3Q++pda9PFSkkuASSKLidodhETy5POwZIqv2tsn/AMNMMDIyvU0W2o21y0i20hkMeN21TjnI6456UwTs3ElQgHJJxj/BViPhkYJe1QtsdOcYcYz7qruJ3jlgjjgZzI3Lgd1AOufh0qrUtRSys1uBG8wchYxEM7iRx8DTUW8xp2oUOR3gpJAPvqCe+BZdRik1WTT1GZI4t7nPA6cY9xBqN9pNnendJEEkPPaR8N8fP41KDTreLUJr8Am4mHeY+AwBj6U6Kq4qSxJZBN+Tg9QtGsbyS3fLbcFHxwyn/PpVdsM3luPOQfTn+VOfaa9iur+3Ftu/N70dtow/ToevBB+dKWXN/b+Iyx//ACa81rK412NQ6GoTzDk1JdRs4XkWS4RWjxvU/q5xjPvJA+NZslrBdXKiC5QTGQygFCQe83Uf6d4959AK07iyt5iWm3Z3BtwbGOVPXyyq0vaWNnHcm+WG4DyRlTLIW2sG28c8Z7o+Z55OU6ViLlWnkybXTF9OWztrY2SXCoHjVnl2liwxsY+mVbg8jpWtbfaGCzto4biVJGixCZd2C5HAPTqRg/Gk49Lsw6yMZtrII2KyEnYAOPoD8K27fRrBYIBD2m2LJjdZTnnd4+P32+dei0WolqK3zyv70UaE4NUlme5jtQjN2m0BG3MhCrkYx1+PGas/J13+9k/5gf8ATTmlada2Pbtapt7ZyX5znBPPv8z40/x5CmHp5S+ub/jj/RTamSooopksFedK9quUOVyjEFecDHe9D5UAWZNeKoUAKMAdAOKypLzU0VsWCOQcBmlCA+/k4+deRapcvJEjWsILtg4ulJAz1A8fGgBy502yuXLz20bsf1sYPzFKvoGnHO2Fkz5SNx7smhb3U+D+TFdeMkTqM+o602LoQ28T3xWB34YE5AbrjPuqrrhJ8pE9dHPtoEsWsQQwXhS3MbStwdxZSoHQ48f84pm40vWGkcR36tHMWMmSVAHgMcn5YrTdkOqQv2qZ7GRAuec5Unj4GnvGh1xSSXHwUwcyLSTSGR7nWGRGBEaCIsFPXoSf5VLT7TUZYYrmz1kMHGSWTIB8tucfhW9cJG8LiZEZNpyGHHSlbDTV0+1dLRsSOAfzmWAOPKquGcLwCWGLy6Wz4m1DUpyY4ipaNuyGOCSce6ssXEEl8kGmrdSvIGV5ZJmbC+gY48QMn0rev7ee7UWv3IGH52VDhj6AEGoRaLp8cYQ26ycg7pBuJPFFkZywk8L/ACTFJc4EC9zDcj2xbmaNVBEdugZTkHg4A6YHzHnTKX8cEcIGnXCwlR91c7M9VYdBjx5pa+03TwskUNmiSb1wzxGRD8M9McfGiLQo5VcDsBbvl0ia35WTAG7O7oeeMeNXjDZHBOYtmnbyw3JEskDwtExVVmG3w6geXkaYklCIxVS7AZCL1NYdnpulJCy3r2l2/JyYwMKB+yPIg0/pcemFnn0+CJWPdZlGCenUf50qckcdIt9tftQotJ9pA7233YH1pgYmhw6OgdSCrcMM8VCO3aOYt28hHOUJG3nxqxJEkZ1U5KNtb0OM1IL8iMWg6bC5kFsrnGPzpLgD3GkLrRWg1FLmyjzEQxaMMBtY9SM8YP410NeNgcml7dPXZBwkuC2WujlpbGSaWONkmt2lbvEycYGC3GSOnHSulV4iBGpXpwoPQVn2q9pZSx3ICyYZt3aYLBskEEcjy+FLXwmis4rS3sbmeGWNd0kThWiHx6n+p+Jp6KqYYr6M1lvkr1me20u5h9pmSCK6kEcGTjdKf1B7+o+NM2V4LT81KAIi5w5YKEByTn/PGstre5GwnSdTm2kbY57oFVGcZHPBGMg9a04dOElr2rPcRB0yYXKvs6+OP50pLRTrv96jz2mXl1g80ydri4URTTKI2dpI5P1g2SCvoMjkVoflGH9mf+E/9KyYLW7tJIp7iUP2S7Y1UMe7xkEgfEZzj161s+1r/tf8Lf0rp9pZMoPHYxRRRUGoUUUUAQnhSeMxyqGQ9VPjSyaVYxnclrGhx1Tjxz+IFOUUARRBGgRBhV4ApXUbCO/hWKVmAVt3dx5EePv605RipTwBmW+jQw3kdyJpGaNdqghQMYIGcDk89aavbsWio5hkl3tgiNckcE/iAKZxS95aRXaBJt2BnBVsHmhtvsEsCEmq9rbzg2V0pCHO5PP/AL/SrzqZ/NYs7r84xU4QHZ6nB6Vn3lgLaeMW1jcTbChDduACc45B6nzr2y01GZDNZ3MDhyQRPkfdA8PdioJNW2aSZUmbcqOu7Y/VT5dKZ91LWVolkGjhY9k2CA3JB9/ljHFU3lzMZRb2cZL5G+R0JRRx45HgfDyqJSUVlkDEtv2km8TSpwOEbANWuQqMzHCgZJHhSvbS2w7S6kQox7xAx2eenwqM1xDcXEdsHUoysSA2d2PD65+XrWH6qDrdkXlINvOGZ6tdW10zLaBLbZmIEvK4bnJK9BxjAB8/cbYgjzKj2lykm/cJVTYASPMHp6c1sKoAGOK9wAD0rhz11kvx8DMaooQuoLgQbUvNmMHcyjnGOCeODj61LSVcWuGdXQsSrAYyM8/XOPTFSvVNyBbodp+8W8sdPr+BqEcr2lqq3r/nTuwyjcAOcdB5YrraCVs4brH8GFm1S4Q/kedK6ixESogYmRgndGSAepHwzSSXbqw7a8c5AwFtmAwM56+J/lTxKzTRMpJXsy4yPA4x9KZ1U/bqlIrB7ngR1FSLmKNpGWO4XssDOM5/oSK0LWb2iASbNjEkMv7JBwRS+oRNI0bIpLKSVPgp4wTyPWvLCUSCZDGYZSSXKYGTgZIHgRkUv6fap0JZ5QWJxsY/Vdz+gfzYbR7zx/OpIHVFErbmA5IGM/CoT89mp8XH05/lTweC3pwOlHNC17UAFFFFABRRRQAUUUUAFFFFABRRXh9OtAFU3MkIx+sfoDVp45J+NU7T7SuTkhCT8SP6Gq7vbLJFCRuByzL5gdM+lUtmq4uT8AuSi6vVEUywmeRnj3oyJuCg8DGB6E1fYWcVpGRGGJYlmZzlmJJPJPJ6+NRtoIkupmSUO3QqG+4OuMe8k/GmHnhj4eVFO0thmAO0dT7vWuBrNW7/ANsehiurby+yNzbR3KqsoJVWVsZ6kHIqQgjD9oEXf03Y58P6CpCRCm4MNuM7s8GvIpo5V3ROsi5xuRgRmksyxg1wiwUVT7Vb9r2XbR9pnGzeM593WpSzxRAGWVIwxwN7AZPxqriySq6hLgNEQkyg7Hxn5+Y9K8tJZdoiuivb4JJUYVhnqKYRlZQykFSMgjoarbsbkFTskCtgjg4I/A07pdbOjjtGU61J58kop45SwicMUOxseB8qrh788snOAdi8+A6/XPypeMPGXtYpIum7O871B9P58U0DFboillRThF3HHPgBTeu1kLK1Ct98lK4NPLLDism55a4bPEbB8AHPG36UzLaKGkme7ljjPJwwAHrmlrKKCyvHMTrI85RpXZwGfOQp9eAB7h6Vl6Y1G7jyib+YmomxFWMFjheN3JwPXzqp5M3yQ7ThULhvA+H8/wDMVYkyyORGQSrbXz1FVGFjdM0bBPu7yF5f0+WB+GK74sxkHjr0r2k53mto1YsZcEgkkL7vj4Up+V7z/wCgP+ZT+tQWNeiiigAooooAKKKKACiiigAqq4kMSdodu1eWJJ4XxPANFFSuwbwhVb2I3MqxZkk2gBemPHqffTEMfZhix3Oxyx8zRRXD9TtluUPBtQsrJjaVp99Z6q15MibLyEm6AYZSUNlcYHeG0sM9e6vwZvrSV9TjuoolkX2SWEgkAgsyEH3d0/0oopFze43Rdc2gfR5LKSJZQ1v2TIWKhwVwRkdM8iqtDsrix9ojlnleFnUwpMwd0G0AgsBzyOM5Pr4Aoqu57Gv72BL2L/zo3HYp2RhChvHeGJ6fzqGv6dJqQtI0d4lWVmeWNgGQGN1yPXLD60UVKm1JMC+xNxHpMImt4kukgAaGJu4HA+6Djpn0pHQtOu9Nvbovta3ukSVmwA3b4IfOOoI28+lFFG54l+QL+wuIdbuLpIEZLiKCINuxja0hbPwcY8/SrtXtpbpbTslU9jdRytk4wFPNFFRueU/wB7q9u95bpaooMcjhZicYEfUjB65wBjyJpPR7S7stPhjlEbzW8ZiXc2e0jUkISeMErjIwec++iitaLp142lZpNcjSNCAt5GisgG0d3Dr6f2pu2O+NpMcuxPPy/lRRXp+45Eo9ld1BJJBPHuSUsMorggDBzjIrG/IMn7rTv+GX/qooqCx//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6" descr="data:image/jpg;base64,/9j/4AAQSkZJRgABAQAAAQABAAD/2wBDAAkGBwgHBgkIBwgKCgkLDRYPDQwMDRsUFRAWIB0iIiAdHx8kKDQsJCYxJx8fLT0tMTU3Ojo6Iys/RD84QzQ5Ojf/2wBDAQoKCg0MDRoPDxo3JR8lNzc3Nzc3Nzc3Nzc3Nzc3Nzc3Nzc3Nzc3Nzc3Nzc3Nzc3Nzc3Nzc3Nzc3Nzc3Nzc3Nzf/wAARCAB3ANkDASIAAhEBAxEB/8QAGwAAAgMBAQEAAAAAAAAAAAAAAAQCAwUGAQf/xABEEAACAQMDAQUFAwsBBgcBAAABAgMABBEFEiExEyJBUWEUcYGRoQYysRUjM0JSU5PB0eHwcmKCkpTS8SQlNENEVKLC/8QAGgEAAgMBAQAAAAAAAAAAAAAAAAQBAgMFBv/EACoRAAICAQQBAwMEAwAAAAAAAAABAgMRBBIhMUEFE3EyUWEUIoHwobHB/9oADAMBAAIRAxEAPwD61p97Hf2omjBHgy+Kn/PxrjvtrbtDqXtDybo5Y8hR1UKMEeo5+pqjTLm80657SG6d4yv5yGVQQ54wenBGD08629dhh+0WgPc24cXNtl0RG74ZeqEeuOPgaU0+pjfHC7FtTU3E47RftKum3kTxpc7HZRLF2R5BPyyMk/SvqdrOlzbRXEYYJKiuu9SpwQCMg8g89DXxmzt2eaETTXkMwwXUzbgCAOAfPmvrOkzW4DW0E81wVRH7aVt28FQOD48AE/6h50xHow0rWHFGlUaqtbhbkPsyNjlCp6gjz8qXsGt3a4mti7drMQ4J/WAx8iMH1yKsNMnqrOLCZUjd+0HZnYcEBuCQfMDmuZNrqCmEoNUWFVUNF7QQVPdHXbyMZz8fh03t8S6c1/IrJCsZkYNjIUfHH1rE1P7W2a2ZNiXlmkAVGxgIW4yc++grOyNayzH1PUxpk1qILnVp5g2ycGcbbc4ONwZRuzu+g8qx5Z+1keSaXfIxJZiepqu4mUTKz96WUkBsckn19TWj2Ti1EaYD7MDI4zjypLVapVOKx2LRrerTk+Eh77KvdCR2s5yYo+ZLcKWLjPh4A9fHNdbbW7zB/bBE6rMzRKq5AAPGc+PqK80JYk0i1WAjs+zGABjHvHn51YyzETLAUB3n73QcD+9PJrHBpVX7cUs5G+hpTVLaO5snjlhE+RtAA7wyeoz5dfhXsa36nvyQEHPTPHHGPjU4hOI29oaLgcFAfX+1BtnKJARQSqvCtIdqj9rA8B86uqhIdywtMweWMffUYBJGDxVpddwQsAxGQpPPyqCUek8/zFVWz7ww7wYMQysckE84+XlU2Ld3au7JAPOMDzqMUjMAHQo20MehHPgD49PwoI8lV3YW16yG5j7TYGABPBBIJz79o+HHjSafZ3T1SFdsxELb4t07kocluOfM5PngZ6CtYGigtk8RQihV6AYr2iiggKKKKACvD1r2jFAFUPDTf6//AORVuaqj/SS/6h+AqygEcjrFpbNZw6jp6hYJWw6AcAnx9ORj41lpLPFzb3EkLZ3AofHGASPHrXX3No9wzWbtHFamMbQkYGWzk4GeMYB+Ncne2k9ldPbyODs+6cfeXnB6/wCHNcbX0yqmrocff5NapKS2s9Y2epOY7gra3+1QspOVuWxzkAcHj6+NT0HXb+zt/YmtYY5InciO6nEZIyQMNyME49eaQniZxktnaMhcYyffmurt7Kea5tjJ2ciJAO2lOeW8MEHk8c/A09o9Sr4c9oWdKrs3EH16+VyRp1ssG5wJJLxV7qkDdjHqPmBxnNTutektLOeS4S1hcKvZ7LkPkltvTA4HHv6U+ulQoysNmVxjKscDAGB3uBwOOnApD7Q6QsukXRiWNpVj3INrAZByOjdOOnpTU87Xjs1yjBuftFeSafLp91bCR3j2dopOWH7WMc8e7msdI5XUsqcDoGOCfdx+NWR3krhCbeUbsDhMgfHNWRXMkjKOxlQN4tHgD6+lcWetv27cLKIeirnLdLkrhtnMivIiqqcgZySaeP4VHD/tj5f3rw7wD3x8v70hbZO6WZMZqqhVHbFcG/8AZrUooyllIm1ixKOMnJPUEfDr0rWudTtrDte2fLmTiNcFsEDnHlxVmnxulhaqrKo7JQAYzkcD/a61kaXb2+qT380zwzOLlgCUPCgADHe6V6SEJV1qCeWKuXOTVj1nTpF/9XGoIyRJ3fxxVV3rCLLFb2AS6nkYDCv3VHjkj0rOlXRY0Yy+zLuJ29mhZiOe8NrHA4NadhpcNp+dtSgLr94oScH/AHqF7nnAZz0aOQFzngCuc0K89s1Vnkhd5sPmUkhUTPC4+GP681t3TTw20sqsJCiFgix8nA6Dmsb7O2yuXmRGgmWRiFZGGUJ4BGccdMeGK0aeVgiT5wdGR6V50rI1S71Cye2SJrJu0JDGZjHyBnjnmqpftBbxyhEl7RPGRI+Ph3s0TnGH1PBKeXhG2rguy+KYzx0zzUsjzpOC5S4XdBdwuoO3ITofLrU4ZHniEkUylD0JiI/E1ZckjOR50ZHnVW2b96n8P+9G2b96n8P+9AFuR51FmCqWOSAM8DJ+VQ2zfvU/h/3oAlP/ALqfwz/WgCYYMAwzg88jFSyPOqQJSMiZCPPs/wC9e7Zv3qfw/wC9AZBP0svvH4VOl0ExnkPax4O0fo/H5+6rPzn79P4Z/rQwiU31kt1JBKHKSQPuDAZyPFfjWH9qMzWEV/DAxljYRyx5GUz4MfQ4+ddQelLeyRb52K57ddsi+BGCPnjj5VnbUrIuL8gnh5PnIupj/wDBmHPiR5++tDRNbFhNcQm3aGSeImMuO7uUnHQHzPyq/VbBtOuezAZoW/RyEdfTjxFYsY7bVZxKoYW6xvCWUd1mDhiDjy+nvrgwctNa8rGBpr3IndaBqLXcbxXUytcox+6uNy+Y9K0UkjulzDMjoCQ2wg59KzNC0+2FhBOYFMrocsepBOcHz+NJfZ23uLLUGiSbdZSyXLqrDDoyuqKvTldoJByD7/DvVuTimxXGTO1i3W21KaKKNY4xtKKgwAMD+9J13FzptndSrLcW8byL+sc5x/OuWudIEOqNHFLJIPaIVW2RQq9m575zjPdXJ69R64rl6j02dk3OL7N4W4WMCFav2Zt4rjUHM0e/skDxk9FbJ59/l8alffZ+eCWJbIyziQEtvwBHjGOfLr59Kt0+1vNKuGgnkEcFwGb2iNQ2GAUKOc8HLYyOo9ajSaOdd+ZrhETsUo8G5q0622n3DscdwqOcHJ4FcLFI8JlELlCwKkhsZBA491dhPZz6ro9qt3+YuNiPIAvAbbyMHpya5iGC4udB1JbWUwyvJEO0VQzDveGRj58fjTGqrsstik8dlItI19L0a1vdMEnbSCV+GZO6YyOoGPxrZlivVaJbOWJY1Xa3bAuSeMePvrlPsTqbQtNBeljNNKQqxAlRg46YyOCDz8zXZzsVgkYEghCQR4cdab06SrWCjSyyq0e6cTLdLGuG2oY8jIx15Pr9KLC1ktIDFJcSXGDkNIOR6cVz2kx6teNDcflEsNkTyIwxsJUZXG0A5IJx4Z+Tcv2ea4vppp7qQo/KkNl88fADrwBWmW8vBHTQ/NZNe9vb3qQm0Yho9hO/PmT/AErm9U0t7KeTswDbgA5aVAVz4YJB/wC9W/ZeDVLXUpVluBcWQi3KV3Dg54247rggZHIrT+0enG5iS6tId86t3tmMsuP+1LailW1vcuUWi3F5Qn9lnjaS5gkaMyMQyqCGHd/WHUdSOfSnNR1SfTp2QzxzllLIhiIKnwyc9M+nnXNWVvqGmNLc7nkWO6dFnC4AHkQeceHNRmnaRpbiWQyM3edjz0/z6UrZqpaev21Hn/heNe55ybFr9oruNz7RtmjJyRjaQPQ1tW2t6fOyr2/Zsf1ZVK/Xp9a+faXPPJJcxXQIZWV0442MMgZ9CCPPpnrWjGA00SnJzInH+8KWj6hdU3GfJpKpYyj6B3XXwZSPgRS8VlFE7SR7lcjarBvuLx3V8AOBWTFJJBnsZCgPJHVfkadi1TZhbwBASB2nRcnpx4fhT2m9TouajnDf3F3H7luo3k1smbe29oIPeAkAKgg+HXy4xTMTs4yyFSDjHUE+nmKntU9VB8+OvlQMqW3H3cV0CMPPYhHPDDeSRS3Tls5w3A5IAGcY4PArQ48j/wAP9qXeGO4M0cyB0LDKkcHgVjbdC/ab5vVsZK5cToq86V7RVS4vPALqKWK5jRoicAZOcefoc+XpXK3OiXqXTRW8JkiHKOWAGMng+vGK7Kk9UdFtsSSTRb2CLJEMsp65+lYXaeu760SpOPRkx65ZabplrA1xC133YhAXAZ2/WAz1x3j8Ktj1jVHjJ/IU4bL4LTIFwPukkE9f8xXOX9pClxH2CS3EeN8btF3hxgnp7+lWaPe6hDFK9lbzLAzZDCAsGGOvTjqaxWolW9s4NJeS23KymdpZTSXEAkmt3t3JYdnIRkAEgHjz4Pxq1mwSoDHjPAz8PfXA3l3eX92J7mfZ2YxGsBMe0HqCc85x40LfXSyKryKI9ozK8khORgABQcdOfCphrqpS2rsHXJLJ2yzXe05twp2k/pByc1QumwXMjzXMDRyORnEx73dHkfT6UhpeqhtPWNDcydkqBp/ZzknqQQTxx/ma3YJhNEkoV13DOHXa3XxFOKSfRnjBm3Gi2/YSeziQTbW7MmZuGIwPH3fKl/stZtZQz2s4XfkEjeWO3leT8D8zW8ehxVEGQdwC7TuBbx+8cfCquKb3PwDMRdCuE1G1cPD7LCzOIwG4O4kHk8nBHPhit9GLINww3Q++pda9PFSkkuASSKLidodhETy5POwZIqv2tsn/AMNMMDIyvU0W2o21y0i20hkMeN21TjnI6456UwTs3ElQgHJJxj/BViPhkYJe1QtsdOcYcYz7qruJ3jlgjjgZzI3Lgd1AOufh0qrUtRSys1uBG8wchYxEM7iRx8DTUW8xp2oUOR3gpJAPvqCe+BZdRik1WTT1GZI4t7nPA6cY9xBqN9pNnendJEEkPPaR8N8fP41KDTreLUJr8Am4mHeY+AwBj6U6Kq4qSxJZBN+Tg9QtGsbyS3fLbcFHxwyn/PpVdsM3luPOQfTn+VOfaa9iur+3Ftu/N70dtow/ToevBB+dKWXN/b+Iyx//ACa81rK412NQ6GoTzDk1JdRs4XkWS4RWjxvU/q5xjPvJA+NZslrBdXKiC5QTGQygFCQe83Uf6d4959AK07iyt5iWm3Z3BtwbGOVPXyyq0vaWNnHcm+WG4DyRlTLIW2sG28c8Z7o+Z55OU6ViLlWnkybXTF9OWztrY2SXCoHjVnl2liwxsY+mVbg8jpWtbfaGCzto4biVJGixCZd2C5HAPTqRg/Gk49Lsw6yMZtrII2KyEnYAOPoD8K27fRrBYIBD2m2LJjdZTnnd4+P32+dei0WolqK3zyv70UaE4NUlme5jtQjN2m0BG3MhCrkYx1+PGas/J13+9k/5gf8ATTmlada2Pbtapt7ZyX5znBPPv8z40/x5CmHp5S+ub/jj/RTamSooopksFedK9quUOVyjEFecDHe9D5UAWZNeKoUAKMAdAOKypLzU0VsWCOQcBmlCA+/k4+deRapcvJEjWsILtg4ulJAz1A8fGgBy502yuXLz20bsf1sYPzFKvoGnHO2Fkz5SNx7smhb3U+D+TFdeMkTqM+o602LoQ28T3xWB34YE5AbrjPuqrrhJ8pE9dHPtoEsWsQQwXhS3MbStwdxZSoHQ48f84pm40vWGkcR36tHMWMmSVAHgMcn5YrTdkOqQv2qZ7GRAuec5Unj4GnvGh1xSSXHwUwcyLSTSGR7nWGRGBEaCIsFPXoSf5VLT7TUZYYrmz1kMHGSWTIB8tucfhW9cJG8LiZEZNpyGHHSlbDTV0+1dLRsSOAfzmWAOPKquGcLwCWGLy6Wz4m1DUpyY4ipaNuyGOCSce6ssXEEl8kGmrdSvIGV5ZJmbC+gY48QMn0rev7ee7UWv3IGH52VDhj6AEGoRaLp8cYQ26ycg7pBuJPFFkZywk8L/ACTFJc4EC9zDcj2xbmaNVBEdugZTkHg4A6YHzHnTKX8cEcIGnXCwlR91c7M9VYdBjx5pa+03TwskUNmiSb1wzxGRD8M9McfGiLQo5VcDsBbvl0ia35WTAG7O7oeeMeNXjDZHBOYtmnbyw3JEskDwtExVVmG3w6geXkaYklCIxVS7AZCL1NYdnpulJCy3r2l2/JyYwMKB+yPIg0/pcemFnn0+CJWPdZlGCenUf50qckcdIt9tftQotJ9pA7233YH1pgYmhw6OgdSCrcMM8VCO3aOYt28hHOUJG3nxqxJEkZ1U5KNtb0OM1IL8iMWg6bC5kFsrnGPzpLgD3GkLrRWg1FLmyjzEQxaMMBtY9SM8YP410NeNgcml7dPXZBwkuC2WujlpbGSaWONkmt2lbvEycYGC3GSOnHSulV4iBGpXpwoPQVn2q9pZSx3ICyYZt3aYLBskEEcjy+FLXwmis4rS3sbmeGWNd0kThWiHx6n+p+Jp6KqYYr6M1lvkr1me20u5h9pmSCK6kEcGTjdKf1B7+o+NM2V4LT81KAIi5w5YKEByTn/PGstre5GwnSdTm2kbY57oFVGcZHPBGMg9a04dOElr2rPcRB0yYXKvs6+OP50pLRTrv96jz2mXl1g80ydri4URTTKI2dpI5P1g2SCvoMjkVoflGH9mf+E/9KyYLW7tJIp7iUP2S7Y1UMe7xkEgfEZzj161s+1r/tf8Lf0rp9pZMoPHYxRRRUGoUUUUAQnhSeMxyqGQ9VPjSyaVYxnclrGhx1Tjxz+IFOUUARRBGgRBhV4ApXUbCO/hWKVmAVt3dx5EePv605RipTwBmW+jQw3kdyJpGaNdqghQMYIGcDk89aavbsWio5hkl3tgiNckcE/iAKZxS95aRXaBJt2BnBVsHmhtvsEsCEmq9rbzg2V0pCHO5PP/AL/SrzqZ/NYs7r84xU4QHZ6nB6Vn3lgLaeMW1jcTbChDduACc45B6nzr2y01GZDNZ3MDhyQRPkfdA8PdioJNW2aSZUmbcqOu7Y/VT5dKZ91LWVolkGjhY9k2CA3JB9/ljHFU3lzMZRb2cZL5G+R0JRRx45HgfDyqJSUVlkDEtv2km8TSpwOEbANWuQqMzHCgZJHhSvbS2w7S6kQox7xAx2eenwqM1xDcXEdsHUoysSA2d2PD65+XrWH6qDrdkXlINvOGZ6tdW10zLaBLbZmIEvK4bnJK9BxjAB8/cbYgjzKj2lykm/cJVTYASPMHp6c1sKoAGOK9wAD0rhz11kvx8DMaooQuoLgQbUvNmMHcyjnGOCeODj61LSVcWuGdXQsSrAYyM8/XOPTFSvVNyBbodp+8W8sdPr+BqEcr2lqq3r/nTuwyjcAOcdB5YrraCVs4brH8GFm1S4Q/kedK6ixESogYmRgndGSAepHwzSSXbqw7a8c5AwFtmAwM56+J/lTxKzTRMpJXsy4yPA4x9KZ1U/bqlIrB7ngR1FSLmKNpGWO4XssDOM5/oSK0LWb2iASbNjEkMv7JBwRS+oRNI0bIpLKSVPgp4wTyPWvLCUSCZDGYZSSXKYGTgZIHgRkUv6fap0JZ5QWJxsY/Vdz+gfzYbR7zx/OpIHVFErbmA5IGM/CoT89mp8XH05/lTweC3pwOlHNC17UAFFFFABRRRQAUUUUAFFFFABRRXh9OtAFU3MkIx+sfoDVp45J+NU7T7SuTkhCT8SP6Gq7vbLJFCRuByzL5gdM+lUtmq4uT8AuSi6vVEUywmeRnj3oyJuCg8DGB6E1fYWcVpGRGGJYlmZzlmJJPJPJ6+NRtoIkupmSUO3QqG+4OuMe8k/GmHnhj4eVFO0thmAO0dT7vWuBrNW7/ANsehiurby+yNzbR3KqsoJVWVsZ6kHIqQgjD9oEXf03Y58P6CpCRCm4MNuM7s8GvIpo5V3ROsi5xuRgRmksyxg1wiwUVT7Vb9r2XbR9pnGzeM593WpSzxRAGWVIwxwN7AZPxqriySq6hLgNEQkyg7Hxn5+Y9K8tJZdoiuivb4JJUYVhnqKYRlZQykFSMgjoarbsbkFTskCtgjg4I/A07pdbOjjtGU61J58kop45SwicMUOxseB8qrh788snOAdi8+A6/XPypeMPGXtYpIum7O871B9P58U0DFboillRThF3HHPgBTeu1kLK1Ct98lK4NPLLDism55a4bPEbB8AHPG36UzLaKGkme7ljjPJwwAHrmlrKKCyvHMTrI85RpXZwGfOQp9eAB7h6Vl6Y1G7jyib+YmomxFWMFjheN3JwPXzqp5M3yQ7ThULhvA+H8/wDMVYkyyORGQSrbXz1FVGFjdM0bBPu7yF5f0+WB+GK74sxkHjr0r2k53mto1YsZcEgkkL7vj4Up+V7z/wCgP+ZT+tQWNeiiigAooooAKKKKACiiigAqq4kMSdodu1eWJJ4XxPANFFSuwbwhVb2I3MqxZkk2gBemPHqffTEMfZhix3Oxyx8zRRXD9TtluUPBtQsrJjaVp99Z6q15MibLyEm6AYZSUNlcYHeG0sM9e6vwZvrSV9TjuoolkX2SWEgkAgsyEH3d0/0oopFze43Rdc2gfR5LKSJZQ1v2TIWKhwVwRkdM8iqtDsrix9ojlnleFnUwpMwd0G0AgsBzyOM5Pr4Aoqu57Gv72BL2L/zo3HYp2RhChvHeGJ6fzqGv6dJqQtI0d4lWVmeWNgGQGN1yPXLD60UVKm1JMC+xNxHpMImt4kukgAaGJu4HA+6Djpn0pHQtOu9Nvbovta3ukSVmwA3b4IfOOoI28+lFFG54l+QL+wuIdbuLpIEZLiKCINuxja0hbPwcY8/SrtXtpbpbTslU9jdRytk4wFPNFFRueU/wB7q9u95bpaooMcjhZicYEfUjB65wBjyJpPR7S7stPhjlEbzW8ZiXc2e0jUkISeMErjIwec++iitaLp142lZpNcjSNCAt5GisgG0d3Dr6f2pu2O+NpMcuxPPy/lRRXp+45Eo9ld1BJJBPHuSUsMorggDBzjIrG/IMn7rTv+GX/qooqCx//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52" name="Picture 8" descr="http://t0.gstatic.com/images?q=tbn:ANd9GcR413UFjsmte50y3Wd2kTIdGEaRCrP6bVpJUG1i5-Z4L4jwm2IA4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4114800"/>
            <a:ext cx="4619477" cy="2530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515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586" y="3210521"/>
            <a:ext cx="5592428"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Balinese Culture</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2050" name="Picture 2" descr="http://t2.gstatic.com/images?q=tbn:ANd9GcR1W7xs82zGw4iJFukiWnnDa88w7cI30bzup2yPF85YSO7g9DnGl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381000"/>
            <a:ext cx="2619375" cy="174307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t0.gstatic.com/images?q=tbn:ANd9GcSr7FVKuboTBH2XFpm8FlBAECAghuXDvlKuVxvqPrm5NT9rSepZw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0324" y="4800600"/>
            <a:ext cx="2447925" cy="186690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t0.gstatic.com/images?q=tbn:ANd9GcQDec2yuhSFVdUBdANKD_CjOdUoBeUk4LUphmToC2xwkZZFqbILo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5" y="4862512"/>
            <a:ext cx="2619375" cy="174307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t2.gstatic.com/images?q=tbn:ANd9GcQWJyi2oNUwikrkw_JzIQtw-V9No3-l9IFUfgzABPS4g4jv5zGFQ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662" y="381000"/>
            <a:ext cx="1981200" cy="230668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667000" y="533400"/>
            <a:ext cx="3352800" cy="2031325"/>
          </a:xfrm>
          <a:prstGeom prst="rect">
            <a:avLst/>
          </a:prstGeom>
          <a:noFill/>
        </p:spPr>
        <p:txBody>
          <a:bodyPr wrap="square" rtlCol="0">
            <a:spAutoFit/>
          </a:bodyPr>
          <a:lstStyle/>
          <a:p>
            <a:pPr marL="285750" indent="-285750">
              <a:buFont typeface="Wingdings" pitchFamily="2" charset="2"/>
              <a:buChar char="Ø"/>
            </a:pPr>
            <a:r>
              <a:rPr lang="en-US" dirty="0" smtClean="0">
                <a:solidFill>
                  <a:schemeClr val="accent2">
                    <a:lumMod val="20000"/>
                    <a:lumOff val="80000"/>
                  </a:schemeClr>
                </a:solidFill>
              </a:rPr>
              <a:t>Balinese dances are performed during temple festivals and ceremonies </a:t>
            </a:r>
          </a:p>
          <a:p>
            <a:pPr marL="285750" indent="-285750">
              <a:buFont typeface="Wingdings" pitchFamily="2" charset="2"/>
              <a:buChar char="Ø"/>
            </a:pPr>
            <a:r>
              <a:rPr lang="en-US" dirty="0" smtClean="0">
                <a:solidFill>
                  <a:schemeClr val="accent2">
                    <a:lumMod val="20000"/>
                    <a:lumOff val="80000"/>
                  </a:schemeClr>
                </a:solidFill>
              </a:rPr>
              <a:t>Many styles of music such as gamelan which is very popular for entertainment and religious purposes</a:t>
            </a:r>
            <a:endParaRPr lang="en-US" dirty="0">
              <a:solidFill>
                <a:schemeClr val="accent2">
                  <a:lumMod val="20000"/>
                  <a:lumOff val="80000"/>
                </a:schemeClr>
              </a:solidFill>
            </a:endParaRPr>
          </a:p>
        </p:txBody>
      </p:sp>
      <p:sp>
        <p:nvSpPr>
          <p:cNvPr id="3" name="TextBox 2"/>
          <p:cNvSpPr txBox="1"/>
          <p:nvPr/>
        </p:nvSpPr>
        <p:spPr>
          <a:xfrm>
            <a:off x="2971800" y="4800600"/>
            <a:ext cx="3352800" cy="1754326"/>
          </a:xfrm>
          <a:prstGeom prst="rect">
            <a:avLst/>
          </a:prstGeom>
          <a:noFill/>
        </p:spPr>
        <p:txBody>
          <a:bodyPr wrap="square" rtlCol="0">
            <a:spAutoFit/>
          </a:bodyPr>
          <a:lstStyle/>
          <a:p>
            <a:pPr marL="285750" indent="-285750">
              <a:buFont typeface="Wingdings" pitchFamily="2" charset="2"/>
              <a:buChar char="Ø"/>
            </a:pPr>
            <a:r>
              <a:rPr lang="en-US" dirty="0" smtClean="0">
                <a:solidFill>
                  <a:schemeClr val="accent2">
                    <a:lumMod val="20000"/>
                    <a:lumOff val="80000"/>
                  </a:schemeClr>
                </a:solidFill>
              </a:rPr>
              <a:t>86% Muslim, 9% Christian, 3% Hindu, 2% Buddhist or other</a:t>
            </a:r>
          </a:p>
          <a:p>
            <a:pPr marL="285750" indent="-285750">
              <a:buFont typeface="Wingdings" pitchFamily="2" charset="2"/>
              <a:buChar char="Ø"/>
            </a:pPr>
            <a:r>
              <a:rPr lang="en-US" dirty="0" smtClean="0">
                <a:solidFill>
                  <a:schemeClr val="accent2">
                    <a:lumMod val="20000"/>
                    <a:lumOff val="80000"/>
                  </a:schemeClr>
                </a:solidFill>
              </a:rPr>
              <a:t>Some Balinese dishes include: </a:t>
            </a:r>
            <a:r>
              <a:rPr lang="en-US" dirty="0" err="1" smtClean="0">
                <a:solidFill>
                  <a:schemeClr val="accent2">
                    <a:lumMod val="20000"/>
                    <a:lumOff val="80000"/>
                  </a:schemeClr>
                </a:solidFill>
              </a:rPr>
              <a:t>Babi</a:t>
            </a:r>
            <a:r>
              <a:rPr lang="en-US" dirty="0" smtClean="0">
                <a:solidFill>
                  <a:schemeClr val="accent2">
                    <a:lumMod val="20000"/>
                    <a:lumOff val="80000"/>
                  </a:schemeClr>
                </a:solidFill>
              </a:rPr>
              <a:t> </a:t>
            </a:r>
            <a:r>
              <a:rPr lang="en-US" dirty="0" err="1">
                <a:solidFill>
                  <a:schemeClr val="accent2">
                    <a:lumMod val="20000"/>
                    <a:lumOff val="80000"/>
                  </a:schemeClr>
                </a:solidFill>
              </a:rPr>
              <a:t>G</a:t>
            </a:r>
            <a:r>
              <a:rPr lang="en-US" dirty="0" err="1" smtClean="0">
                <a:solidFill>
                  <a:schemeClr val="accent2">
                    <a:lumMod val="20000"/>
                    <a:lumOff val="80000"/>
                  </a:schemeClr>
                </a:solidFill>
              </a:rPr>
              <a:t>uling</a:t>
            </a:r>
            <a:r>
              <a:rPr lang="en-US" dirty="0" smtClean="0">
                <a:solidFill>
                  <a:schemeClr val="accent2">
                    <a:lumMod val="20000"/>
                    <a:lumOff val="80000"/>
                  </a:schemeClr>
                </a:solidFill>
              </a:rPr>
              <a:t>, Sate, and </a:t>
            </a:r>
            <a:r>
              <a:rPr lang="en-US" dirty="0" err="1" smtClean="0">
                <a:solidFill>
                  <a:schemeClr val="accent2">
                    <a:lumMod val="20000"/>
                    <a:lumOff val="80000"/>
                  </a:schemeClr>
                </a:solidFill>
              </a:rPr>
              <a:t>Jajan</a:t>
            </a:r>
            <a:r>
              <a:rPr lang="en-US" dirty="0" smtClean="0">
                <a:solidFill>
                  <a:schemeClr val="accent2">
                    <a:lumMod val="20000"/>
                    <a:lumOff val="80000"/>
                  </a:schemeClr>
                </a:solidFill>
              </a:rPr>
              <a:t> </a:t>
            </a:r>
            <a:r>
              <a:rPr lang="en-US" dirty="0" err="1" smtClean="0">
                <a:solidFill>
                  <a:schemeClr val="accent2">
                    <a:lumMod val="20000"/>
                    <a:lumOff val="80000"/>
                  </a:schemeClr>
                </a:solidFill>
              </a:rPr>
              <a:t>Bantal</a:t>
            </a:r>
            <a:r>
              <a:rPr lang="en-US" dirty="0">
                <a:solidFill>
                  <a:schemeClr val="accent2">
                    <a:lumMod val="20000"/>
                    <a:lumOff val="80000"/>
                  </a:schemeClr>
                </a:solidFill>
              </a:rPr>
              <a:t> </a:t>
            </a:r>
            <a:r>
              <a:rPr lang="en-US" dirty="0" smtClean="0">
                <a:solidFill>
                  <a:schemeClr val="accent2">
                    <a:lumMod val="20000"/>
                    <a:lumOff val="80000"/>
                  </a:schemeClr>
                </a:solidFill>
              </a:rPr>
              <a:t>	</a:t>
            </a:r>
            <a:endParaRPr lang="en-US" dirty="0">
              <a:solidFill>
                <a:schemeClr val="accent2">
                  <a:lumMod val="20000"/>
                  <a:lumOff val="80000"/>
                </a:schemeClr>
              </a:solidFill>
            </a:endParaRPr>
          </a:p>
        </p:txBody>
      </p:sp>
      <p:pic>
        <p:nvPicPr>
          <p:cNvPr id="5122" name="Picture 2" descr="http://t0.gstatic.com/images?q=tbn:ANd9GcRmtaCKnT3zl6TcF-lst9qsJrcsgbUqY0VmZeOGRS61JYX7pojDa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2362200"/>
            <a:ext cx="2619375"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9662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53320" y="533400"/>
            <a:ext cx="5837367" cy="923330"/>
          </a:xfrm>
          <a:prstGeom prst="rect">
            <a:avLst/>
          </a:prstGeom>
          <a:noFill/>
        </p:spPr>
        <p:txBody>
          <a:bodyPr wrap="none" lIns="91440" tIns="45720" rIns="91440" bIns="45720">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Weather Patterns</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5" name="TextBox 4"/>
          <p:cNvSpPr txBox="1"/>
          <p:nvPr/>
        </p:nvSpPr>
        <p:spPr>
          <a:xfrm>
            <a:off x="381000" y="2057400"/>
            <a:ext cx="6553200" cy="2862322"/>
          </a:xfrm>
          <a:prstGeom prst="rect">
            <a:avLst/>
          </a:prstGeom>
          <a:noFill/>
        </p:spPr>
        <p:txBody>
          <a:bodyPr wrap="square" rtlCol="0">
            <a:spAutoFit/>
          </a:bodyPr>
          <a:lstStyle/>
          <a:p>
            <a:pPr marL="285750" indent="-285750">
              <a:buFont typeface="Wingdings" pitchFamily="2" charset="2"/>
              <a:buChar char="Ø"/>
            </a:pPr>
            <a:r>
              <a:rPr lang="en-US" dirty="0" smtClean="0">
                <a:solidFill>
                  <a:schemeClr val="accent3">
                    <a:lumMod val="75000"/>
                  </a:schemeClr>
                </a:solidFill>
              </a:rPr>
              <a:t>Tropical Climate </a:t>
            </a:r>
          </a:p>
          <a:p>
            <a:pPr marL="285750" indent="-285750">
              <a:buFont typeface="Wingdings" pitchFamily="2" charset="2"/>
              <a:buChar char="Ø"/>
            </a:pPr>
            <a:r>
              <a:rPr lang="en-US" dirty="0" smtClean="0">
                <a:solidFill>
                  <a:schemeClr val="accent3">
                    <a:lumMod val="75000"/>
                  </a:schemeClr>
                </a:solidFill>
              </a:rPr>
              <a:t>Winter months (73°F- 88°F) (June, July, August) Dry Season</a:t>
            </a:r>
          </a:p>
          <a:p>
            <a:pPr marL="285750" indent="-285750">
              <a:buFont typeface="Wingdings" pitchFamily="2" charset="2"/>
              <a:buChar char="Ø"/>
            </a:pPr>
            <a:r>
              <a:rPr lang="en-US" dirty="0" smtClean="0">
                <a:solidFill>
                  <a:schemeClr val="accent3">
                    <a:lumMod val="75000"/>
                  </a:schemeClr>
                </a:solidFill>
              </a:rPr>
              <a:t>Summer </a:t>
            </a:r>
            <a:r>
              <a:rPr lang="en-US" dirty="0">
                <a:solidFill>
                  <a:schemeClr val="accent3">
                    <a:lumMod val="75000"/>
                  </a:schemeClr>
                </a:solidFill>
              </a:rPr>
              <a:t>months </a:t>
            </a:r>
            <a:r>
              <a:rPr lang="en-US" dirty="0" smtClean="0">
                <a:solidFill>
                  <a:schemeClr val="accent3">
                    <a:lumMod val="75000"/>
                  </a:schemeClr>
                </a:solidFill>
              </a:rPr>
              <a:t>(79°F-90°F) (December, January, February</a:t>
            </a:r>
            <a:r>
              <a:rPr lang="en-US" dirty="0">
                <a:solidFill>
                  <a:schemeClr val="accent3">
                    <a:lumMod val="75000"/>
                  </a:schemeClr>
                </a:solidFill>
              </a:rPr>
              <a:t>) Wet Season</a:t>
            </a:r>
          </a:p>
          <a:p>
            <a:pPr marL="285750" indent="-285750">
              <a:buFont typeface="Wingdings" pitchFamily="2" charset="2"/>
              <a:buChar char="Ø"/>
            </a:pPr>
            <a:endParaRPr lang="en-US" dirty="0">
              <a:solidFill>
                <a:schemeClr val="accent3">
                  <a:lumMod val="75000"/>
                </a:schemeClr>
              </a:solidFill>
            </a:endParaRPr>
          </a:p>
          <a:p>
            <a:pPr marL="285750" indent="-285750">
              <a:buFont typeface="Wingdings" pitchFamily="2" charset="2"/>
              <a:buChar char="Ø"/>
            </a:pPr>
            <a:endParaRPr lang="en-US" dirty="0" smtClean="0">
              <a:solidFill>
                <a:schemeClr val="accent3">
                  <a:lumMod val="75000"/>
                </a:schemeClr>
              </a:solidFill>
            </a:endParaRPr>
          </a:p>
          <a:p>
            <a:pPr marL="285750" indent="-285750">
              <a:buFont typeface="Wingdings" pitchFamily="2" charset="2"/>
              <a:buChar char="Ø"/>
            </a:pPr>
            <a:endParaRPr lang="en-US" dirty="0" smtClean="0">
              <a:solidFill>
                <a:schemeClr val="accent3">
                  <a:lumMod val="75000"/>
                </a:schemeClr>
              </a:solidFill>
            </a:endParaRPr>
          </a:p>
          <a:p>
            <a:pPr marL="285750" indent="-285750">
              <a:buFont typeface="Wingdings" pitchFamily="2" charset="2"/>
              <a:buChar char="Ø"/>
            </a:pPr>
            <a:endParaRPr lang="en-US" dirty="0" smtClean="0">
              <a:solidFill>
                <a:schemeClr val="accent3">
                  <a:lumMod val="75000"/>
                </a:schemeClr>
              </a:solidFill>
            </a:endParaRPr>
          </a:p>
          <a:p>
            <a:endParaRPr lang="en-US" dirty="0" smtClean="0">
              <a:solidFill>
                <a:schemeClr val="accent3">
                  <a:lumMod val="75000"/>
                </a:schemeClr>
              </a:solidFill>
            </a:endParaRPr>
          </a:p>
          <a:p>
            <a:endParaRPr lang="en-US" dirty="0">
              <a:solidFill>
                <a:schemeClr val="accent3">
                  <a:lumMod val="75000"/>
                </a:schemeClr>
              </a:solidFill>
            </a:endParaRPr>
          </a:p>
        </p:txBody>
      </p:sp>
      <p:pic>
        <p:nvPicPr>
          <p:cNvPr id="3074" name="Picture 2" descr="Annual Temperatures in Bal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85" y="4114800"/>
            <a:ext cx="451485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Monthly Rainfall in Bal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3900" y="4114800"/>
            <a:ext cx="4610100" cy="25908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943600" y="3886200"/>
            <a:ext cx="2286000" cy="369332"/>
          </a:xfrm>
          <a:prstGeom prst="rect">
            <a:avLst/>
          </a:prstGeom>
          <a:noFill/>
        </p:spPr>
        <p:txBody>
          <a:bodyPr wrap="square" rtlCol="0">
            <a:spAutoFit/>
          </a:bodyPr>
          <a:lstStyle/>
          <a:p>
            <a:r>
              <a:rPr lang="en-US" dirty="0" smtClean="0">
                <a:solidFill>
                  <a:schemeClr val="accent3">
                    <a:lumMod val="75000"/>
                  </a:schemeClr>
                </a:solidFill>
              </a:rPr>
              <a:t>(mm of Rainfall)</a:t>
            </a:r>
          </a:p>
        </p:txBody>
      </p:sp>
      <p:sp>
        <p:nvSpPr>
          <p:cNvPr id="7" name="TextBox 6"/>
          <p:cNvSpPr txBox="1"/>
          <p:nvPr/>
        </p:nvSpPr>
        <p:spPr>
          <a:xfrm>
            <a:off x="1752600" y="3886200"/>
            <a:ext cx="1752600" cy="369332"/>
          </a:xfrm>
          <a:prstGeom prst="rect">
            <a:avLst/>
          </a:prstGeom>
          <a:noFill/>
        </p:spPr>
        <p:txBody>
          <a:bodyPr wrap="square" rtlCol="0">
            <a:spAutoFit/>
          </a:bodyPr>
          <a:lstStyle/>
          <a:p>
            <a:r>
              <a:rPr lang="en-US" dirty="0" smtClean="0">
                <a:solidFill>
                  <a:schemeClr val="accent3">
                    <a:lumMod val="75000"/>
                  </a:schemeClr>
                </a:solidFill>
              </a:rPr>
              <a:t>(°C)</a:t>
            </a:r>
            <a:endParaRPr lang="en-US" dirty="0">
              <a:solidFill>
                <a:schemeClr val="accent3">
                  <a:lumMod val="75000"/>
                </a:schemeClr>
              </a:solidFill>
            </a:endParaRPr>
          </a:p>
        </p:txBody>
      </p:sp>
    </p:spTree>
    <p:extLst>
      <p:ext uri="{BB962C8B-B14F-4D97-AF65-F5344CB8AC3E}">
        <p14:creationId xmlns:p14="http://schemas.microsoft.com/office/powerpoint/2010/main" val="2092630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91342" y="533400"/>
            <a:ext cx="5168146"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Swell Direction</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2" name="TextBox 1"/>
          <p:cNvSpPr txBox="1"/>
          <p:nvPr/>
        </p:nvSpPr>
        <p:spPr>
          <a:xfrm>
            <a:off x="228600" y="1519282"/>
            <a:ext cx="4800600" cy="5355312"/>
          </a:xfrm>
          <a:prstGeom prst="rect">
            <a:avLst/>
          </a:prstGeom>
          <a:noFill/>
        </p:spPr>
        <p:txBody>
          <a:bodyPr wrap="square" rtlCol="0">
            <a:spAutoFit/>
          </a:bodyPr>
          <a:lstStyle/>
          <a:p>
            <a:pPr marL="285750" indent="-285750" algn="just">
              <a:buFont typeface="Wingdings" pitchFamily="2" charset="2"/>
              <a:buChar char="Ø"/>
            </a:pPr>
            <a:r>
              <a:rPr lang="en-US" dirty="0" smtClean="0"/>
              <a:t>The roaring forties play a major role in creating the ground swells for Bali</a:t>
            </a:r>
          </a:p>
          <a:p>
            <a:pPr marL="285750" indent="-285750" algn="just">
              <a:buFont typeface="Wingdings" pitchFamily="2" charset="2"/>
              <a:buChar char="Ø"/>
            </a:pPr>
            <a:r>
              <a:rPr lang="en-US" dirty="0" smtClean="0"/>
              <a:t>Band of westerly wind that blow continuously between 40°-60° south </a:t>
            </a:r>
          </a:p>
          <a:p>
            <a:pPr marL="285750" indent="-285750" algn="just">
              <a:buFont typeface="Wingdings" pitchFamily="2" charset="2"/>
              <a:buChar char="Ø"/>
            </a:pPr>
            <a:r>
              <a:rPr lang="en-US" dirty="0" smtClean="0"/>
              <a:t>The lack of seasonality in the southern hemisphere create consistent conditions year round</a:t>
            </a:r>
          </a:p>
          <a:p>
            <a:pPr marL="285750" indent="-285750" algn="just">
              <a:buFont typeface="Wingdings" pitchFamily="2" charset="2"/>
              <a:buChar char="Ø"/>
            </a:pPr>
            <a:r>
              <a:rPr lang="en-US" dirty="0" smtClean="0"/>
              <a:t>There is a very large fetch that extends from the roaring forties to Bali </a:t>
            </a:r>
          </a:p>
          <a:p>
            <a:pPr marL="285750" indent="-285750" algn="just">
              <a:buFont typeface="Wingdings" pitchFamily="2" charset="2"/>
              <a:buChar char="Ø"/>
            </a:pPr>
            <a:r>
              <a:rPr lang="en-US" dirty="0" smtClean="0"/>
              <a:t>By the time the swell is generated across the large distance the swell size is usually moderate (2-6ft) but the conditions are glassy</a:t>
            </a:r>
          </a:p>
          <a:p>
            <a:pPr marL="285750" indent="-285750" algn="just">
              <a:buFont typeface="Wingdings" pitchFamily="2" charset="2"/>
              <a:buChar char="Ø"/>
            </a:pPr>
            <a:r>
              <a:rPr lang="en-US" dirty="0" smtClean="0"/>
              <a:t>The S/E or S/W swell generated from the roaring forties moves along and pushes the waves into the southern Indian Ocean where they finally meet the coasts of Bali Indo and provide surfers with some of the best waves in the world</a:t>
            </a:r>
            <a:endParaRPr lang="en-US" dirty="0"/>
          </a:p>
        </p:txBody>
      </p:sp>
      <p:pic>
        <p:nvPicPr>
          <p:cNvPr id="1026" name="Picture 2" descr="http://images.magicseaweed.com/news/522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589205"/>
            <a:ext cx="3657600" cy="3554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63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5000" y="533400"/>
            <a:ext cx="5155899"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Bali’s Coastline</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5" name="TextBox 4"/>
          <p:cNvSpPr txBox="1"/>
          <p:nvPr/>
        </p:nvSpPr>
        <p:spPr>
          <a:xfrm>
            <a:off x="228600" y="1676400"/>
            <a:ext cx="8229600" cy="2862322"/>
          </a:xfrm>
          <a:prstGeom prst="rect">
            <a:avLst/>
          </a:prstGeom>
          <a:noFill/>
        </p:spPr>
        <p:txBody>
          <a:bodyPr wrap="square" rtlCol="0">
            <a:spAutoFit/>
          </a:bodyPr>
          <a:lstStyle/>
          <a:p>
            <a:pPr marL="285750" indent="-285750">
              <a:buFont typeface="Wingdings" pitchFamily="2" charset="2"/>
              <a:buChar char="Ø"/>
            </a:pPr>
            <a:r>
              <a:rPr lang="en-US" sz="2400" dirty="0" smtClean="0">
                <a:solidFill>
                  <a:schemeClr val="accent4">
                    <a:lumMod val="75000"/>
                  </a:schemeClr>
                </a:solidFill>
              </a:rPr>
              <a:t>Most of the best breaks are on the southwest and southeast coasts</a:t>
            </a:r>
          </a:p>
          <a:p>
            <a:pPr marL="285750" indent="-285750">
              <a:buFont typeface="Wingdings" pitchFamily="2" charset="2"/>
              <a:buChar char="Ø"/>
            </a:pPr>
            <a:r>
              <a:rPr lang="en-US" sz="2400" dirty="0" smtClean="0">
                <a:solidFill>
                  <a:schemeClr val="accent4">
                    <a:lumMod val="75000"/>
                  </a:schemeClr>
                </a:solidFill>
              </a:rPr>
              <a:t>Mix between beach breaks and reef breaks which makes it very accessible for all levels of surfers</a:t>
            </a:r>
          </a:p>
          <a:p>
            <a:pPr marL="285750" indent="-285750">
              <a:buFont typeface="Wingdings" pitchFamily="2" charset="2"/>
              <a:buChar char="Ø"/>
            </a:pPr>
            <a:r>
              <a:rPr lang="en-US" sz="2400" dirty="0" smtClean="0">
                <a:solidFill>
                  <a:schemeClr val="accent4">
                    <a:lumMod val="75000"/>
                  </a:schemeClr>
                </a:solidFill>
              </a:rPr>
              <a:t>The reef breaks have amazing waves and create perfect barreling conditions with long rides</a:t>
            </a:r>
          </a:p>
          <a:p>
            <a:pPr marL="285750" indent="-285750">
              <a:buFont typeface="Wingdings" pitchFamily="2" charset="2"/>
              <a:buChar char="Ø"/>
            </a:pPr>
            <a:endParaRPr lang="en-US" dirty="0" smtClean="0">
              <a:solidFill>
                <a:schemeClr val="accent4">
                  <a:lumMod val="75000"/>
                </a:schemeClr>
              </a:solidFill>
            </a:endParaRPr>
          </a:p>
          <a:p>
            <a:pPr marL="285750" indent="-285750">
              <a:buFont typeface="Wingdings" pitchFamily="2" charset="2"/>
              <a:buChar char="Ø"/>
            </a:pPr>
            <a:endParaRPr lang="en-US" dirty="0">
              <a:solidFill>
                <a:schemeClr val="accent4">
                  <a:lumMod val="75000"/>
                </a:schemeClr>
              </a:solidFill>
            </a:endParaRPr>
          </a:p>
        </p:txBody>
      </p:sp>
      <p:pic>
        <p:nvPicPr>
          <p:cNvPr id="2050" name="Picture 2" descr="bali sur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4419600"/>
            <a:ext cx="4044949" cy="22288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PB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419600"/>
            <a:ext cx="3886200" cy="221691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0" y="10236"/>
            <a:ext cx="2895600" cy="646331"/>
          </a:xfrm>
          <a:prstGeom prst="rect">
            <a:avLst/>
          </a:prstGeom>
          <a:noFill/>
        </p:spPr>
        <p:txBody>
          <a:bodyPr wrap="square" rtlCol="0">
            <a:spAutoFit/>
          </a:bodyPr>
          <a:lstStyle/>
          <a:p>
            <a:r>
              <a:rPr lang="en-US" dirty="0">
                <a:hlinkClick r:id="rId4"/>
              </a:rPr>
              <a:t>Shades of Bali</a:t>
            </a:r>
            <a:endParaRPr lang="en-US" dirty="0"/>
          </a:p>
          <a:p>
            <a:endParaRPr lang="en-US" dirty="0"/>
          </a:p>
        </p:txBody>
      </p:sp>
    </p:spTree>
    <p:extLst>
      <p:ext uri="{BB962C8B-B14F-4D97-AF65-F5344CB8AC3E}">
        <p14:creationId xmlns:p14="http://schemas.microsoft.com/office/powerpoint/2010/main" val="8162645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87035" y="152400"/>
            <a:ext cx="4431341" cy="923330"/>
          </a:xfrm>
          <a:prstGeom prst="rect">
            <a:avLst/>
          </a:prstGeom>
          <a:noFill/>
        </p:spPr>
        <p:txBody>
          <a:bodyPr wrap="none" lIns="91440" tIns="45720" rIns="91440" bIns="45720">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Wave Models</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TextBox 5"/>
          <p:cNvSpPr txBox="1"/>
          <p:nvPr/>
        </p:nvSpPr>
        <p:spPr>
          <a:xfrm>
            <a:off x="228600" y="1371600"/>
            <a:ext cx="2158435" cy="369332"/>
          </a:xfrm>
          <a:prstGeom prst="rect">
            <a:avLst/>
          </a:prstGeom>
          <a:noFill/>
        </p:spPr>
        <p:txBody>
          <a:bodyPr wrap="square" rtlCol="0">
            <a:spAutoFit/>
          </a:bodyPr>
          <a:lstStyle/>
          <a:p>
            <a:r>
              <a:rPr lang="en-US" dirty="0" smtClean="0">
                <a:hlinkClick r:id="rId2"/>
              </a:rPr>
              <a:t>Storm Surf</a:t>
            </a:r>
            <a:endParaRPr lang="en-US" dirty="0"/>
          </a:p>
        </p:txBody>
      </p:sp>
      <p:pic>
        <p:nvPicPr>
          <p:cNvPr id="7" name="Picture 6" descr="IPB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7035" y="3867507"/>
            <a:ext cx="4431341" cy="296433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91460" y="3581400"/>
            <a:ext cx="2362200" cy="3139321"/>
          </a:xfrm>
          <a:prstGeom prst="rect">
            <a:avLst/>
          </a:prstGeom>
          <a:noFill/>
        </p:spPr>
        <p:txBody>
          <a:bodyPr wrap="square" rtlCol="0">
            <a:spAutoFit/>
          </a:bodyPr>
          <a:lstStyle/>
          <a:p>
            <a:r>
              <a:rPr lang="en-US" b="1" u="sng" dirty="0" smtClean="0"/>
              <a:t>Dry Season Spots</a:t>
            </a:r>
          </a:p>
          <a:p>
            <a:pPr marL="285750" indent="-285750">
              <a:buFont typeface="Courier New" pitchFamily="49" charset="0"/>
              <a:buChar char="o"/>
            </a:pPr>
            <a:r>
              <a:rPr lang="en-US" dirty="0" err="1" smtClean="0"/>
              <a:t>Medewi</a:t>
            </a:r>
            <a:endParaRPr lang="en-US" dirty="0" smtClean="0"/>
          </a:p>
          <a:p>
            <a:pPr marL="285750" indent="-285750">
              <a:buFont typeface="Courier New" pitchFamily="49" charset="0"/>
              <a:buChar char="o"/>
            </a:pPr>
            <a:r>
              <a:rPr lang="en-US" dirty="0" err="1" smtClean="0"/>
              <a:t>Kuta</a:t>
            </a:r>
            <a:r>
              <a:rPr lang="en-US" dirty="0" smtClean="0"/>
              <a:t> Reef</a:t>
            </a:r>
          </a:p>
          <a:p>
            <a:pPr marL="285750" indent="-285750">
              <a:buFont typeface="Courier New" pitchFamily="49" charset="0"/>
              <a:buChar char="o"/>
            </a:pPr>
            <a:r>
              <a:rPr lang="en-US" dirty="0" smtClean="0"/>
              <a:t>Airport Left</a:t>
            </a:r>
          </a:p>
          <a:p>
            <a:pPr marL="285750" indent="-285750">
              <a:buFont typeface="Courier New" pitchFamily="49" charset="0"/>
              <a:buChar char="o"/>
            </a:pPr>
            <a:r>
              <a:rPr lang="en-US" dirty="0" smtClean="0"/>
              <a:t>Airport Right</a:t>
            </a:r>
          </a:p>
          <a:p>
            <a:pPr marL="285750" indent="-285750">
              <a:buFont typeface="Courier New" pitchFamily="49" charset="0"/>
              <a:buChar char="o"/>
            </a:pPr>
            <a:r>
              <a:rPr lang="en-US" dirty="0" err="1" smtClean="0"/>
              <a:t>Balangan</a:t>
            </a:r>
            <a:endParaRPr lang="en-US" dirty="0" smtClean="0"/>
          </a:p>
          <a:p>
            <a:pPr marL="285750" indent="-285750">
              <a:buFont typeface="Courier New" pitchFamily="49" charset="0"/>
              <a:buChar char="o"/>
            </a:pPr>
            <a:r>
              <a:rPr lang="en-US" dirty="0" err="1" smtClean="0"/>
              <a:t>Bingin</a:t>
            </a:r>
            <a:endParaRPr lang="en-US" dirty="0" smtClean="0"/>
          </a:p>
          <a:p>
            <a:pPr marL="285750" indent="-285750">
              <a:buFont typeface="Courier New" pitchFamily="49" charset="0"/>
              <a:buChar char="o"/>
            </a:pPr>
            <a:r>
              <a:rPr lang="en-US" dirty="0" err="1" smtClean="0"/>
              <a:t>Canqqu</a:t>
            </a:r>
            <a:endParaRPr lang="en-US" dirty="0" smtClean="0"/>
          </a:p>
          <a:p>
            <a:pPr marL="285750" indent="-285750">
              <a:buFont typeface="Courier New" pitchFamily="49" charset="0"/>
              <a:buChar char="o"/>
            </a:pPr>
            <a:r>
              <a:rPr lang="en-US" dirty="0" err="1" smtClean="0"/>
              <a:t>Impossibles</a:t>
            </a:r>
            <a:endParaRPr lang="en-US" dirty="0" smtClean="0"/>
          </a:p>
          <a:p>
            <a:pPr marL="285750" indent="-285750">
              <a:buFont typeface="Courier New" pitchFamily="49" charset="0"/>
              <a:buChar char="o"/>
            </a:pPr>
            <a:r>
              <a:rPr lang="en-US" dirty="0" smtClean="0"/>
              <a:t>Padang </a:t>
            </a:r>
            <a:r>
              <a:rPr lang="en-US" dirty="0" err="1" smtClean="0"/>
              <a:t>Padang</a:t>
            </a:r>
            <a:endParaRPr lang="en-US" dirty="0" smtClean="0"/>
          </a:p>
          <a:p>
            <a:pPr marL="285750" indent="-285750">
              <a:buFont typeface="Courier New" pitchFamily="49" charset="0"/>
              <a:buChar char="o"/>
            </a:pPr>
            <a:r>
              <a:rPr lang="en-US" dirty="0" err="1" smtClean="0"/>
              <a:t>Uluwatu</a:t>
            </a:r>
            <a:endParaRPr lang="en-US" dirty="0"/>
          </a:p>
        </p:txBody>
      </p:sp>
      <p:sp>
        <p:nvSpPr>
          <p:cNvPr id="9" name="TextBox 8"/>
          <p:cNvSpPr txBox="1"/>
          <p:nvPr/>
        </p:nvSpPr>
        <p:spPr>
          <a:xfrm>
            <a:off x="7010400" y="3581400"/>
            <a:ext cx="2362200" cy="1754326"/>
          </a:xfrm>
          <a:prstGeom prst="rect">
            <a:avLst/>
          </a:prstGeom>
          <a:noFill/>
        </p:spPr>
        <p:txBody>
          <a:bodyPr wrap="square" rtlCol="0">
            <a:spAutoFit/>
          </a:bodyPr>
          <a:lstStyle/>
          <a:p>
            <a:r>
              <a:rPr lang="en-US" b="1" u="sng" dirty="0" smtClean="0"/>
              <a:t>Wet Season Spots</a:t>
            </a:r>
          </a:p>
          <a:p>
            <a:pPr marL="285750" indent="-285750">
              <a:buFont typeface="Courier New" pitchFamily="49" charset="0"/>
              <a:buChar char="o"/>
            </a:pPr>
            <a:r>
              <a:rPr lang="en-US" dirty="0" err="1" smtClean="0"/>
              <a:t>Sanur</a:t>
            </a:r>
            <a:endParaRPr lang="en-US" dirty="0" smtClean="0"/>
          </a:p>
          <a:p>
            <a:pPr marL="285750" indent="-285750">
              <a:buFont typeface="Courier New" pitchFamily="49" charset="0"/>
              <a:buChar char="o"/>
            </a:pPr>
            <a:r>
              <a:rPr lang="en-US" dirty="0" err="1" smtClean="0"/>
              <a:t>Serangan</a:t>
            </a:r>
            <a:endParaRPr lang="en-US" dirty="0" smtClean="0"/>
          </a:p>
          <a:p>
            <a:pPr marL="285750" indent="-285750">
              <a:buFont typeface="Courier New" pitchFamily="49" charset="0"/>
              <a:buChar char="o"/>
            </a:pPr>
            <a:r>
              <a:rPr lang="en-US" dirty="0" smtClean="0"/>
              <a:t>Nusa </a:t>
            </a:r>
            <a:r>
              <a:rPr lang="en-US" dirty="0" err="1" smtClean="0"/>
              <a:t>Dua</a:t>
            </a:r>
            <a:endParaRPr lang="en-US" dirty="0" smtClean="0"/>
          </a:p>
          <a:p>
            <a:pPr marL="285750" indent="-285750">
              <a:buFont typeface="Courier New" pitchFamily="49" charset="0"/>
              <a:buChar char="o"/>
            </a:pPr>
            <a:r>
              <a:rPr lang="en-US" dirty="0" smtClean="0"/>
              <a:t>Green Balls</a:t>
            </a:r>
          </a:p>
          <a:p>
            <a:pPr marL="285750" indent="-285750">
              <a:buFont typeface="Courier New" pitchFamily="49" charset="0"/>
              <a:buChar char="o"/>
            </a:pPr>
            <a:r>
              <a:rPr lang="en-US" dirty="0" err="1" smtClean="0"/>
              <a:t>Keramus</a:t>
            </a:r>
            <a:endParaRPr lang="en-US" dirty="0"/>
          </a:p>
        </p:txBody>
      </p:sp>
      <p:pic>
        <p:nvPicPr>
          <p:cNvPr id="3074" name="Picture 2" descr="http://images.magicseaweed.com/news/522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5324" y="1068906"/>
            <a:ext cx="3032125" cy="232291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oakleyprojunior.com/wp-content/uploads/2011/09/SwellModel.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58602" y="1068906"/>
            <a:ext cx="3279774" cy="2322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16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87211" y="1295400"/>
            <a:ext cx="3508248" cy="1143000"/>
          </a:xfrm>
        </p:spPr>
        <p:txBody>
          <a:bodyPr>
            <a:normAutofit fontScale="90000"/>
          </a:bodyPr>
          <a:lstStyle/>
          <a:p>
            <a:r>
              <a:rPr lang="en-US" dirty="0" smtClean="0"/>
              <a:t>Travel</a:t>
            </a:r>
            <a:br>
              <a:rPr lang="en-US" dirty="0" smtClean="0"/>
            </a:br>
            <a:r>
              <a:rPr lang="en-US" dirty="0" smtClean="0"/>
              <a:t> Expenses</a:t>
            </a:r>
            <a:endParaRPr lang="en-US" dirty="0"/>
          </a:p>
        </p:txBody>
      </p:sp>
      <p:sp>
        <p:nvSpPr>
          <p:cNvPr id="3" name="Subtitle 2"/>
          <p:cNvSpPr>
            <a:spLocks noGrp="1"/>
          </p:cNvSpPr>
          <p:nvPr>
            <p:ph type="subTitle" idx="1"/>
          </p:nvPr>
        </p:nvSpPr>
        <p:spPr>
          <a:xfrm>
            <a:off x="304800" y="838199"/>
            <a:ext cx="5943600" cy="4419601"/>
          </a:xfrm>
        </p:spPr>
        <p:txBody>
          <a:bodyPr>
            <a:normAutofit/>
          </a:bodyPr>
          <a:lstStyle/>
          <a:p>
            <a:pPr marL="457200" indent="-457200" algn="l">
              <a:buFont typeface="Arial" pitchFamily="34" charset="0"/>
              <a:buChar char="•"/>
            </a:pPr>
            <a:r>
              <a:rPr lang="en-US" dirty="0" smtClean="0"/>
              <a:t>Airfare $1800-$3200 round trip.</a:t>
            </a:r>
          </a:p>
          <a:p>
            <a:pPr marL="457200" indent="-457200" algn="l">
              <a:buFont typeface="Arial" pitchFamily="34" charset="0"/>
              <a:buChar char="•"/>
            </a:pPr>
            <a:r>
              <a:rPr lang="en-US" dirty="0" smtClean="0"/>
              <a:t>Surf camp resort minimum of 350- 700. (Not a “camp”)</a:t>
            </a:r>
          </a:p>
          <a:p>
            <a:pPr marL="457200" indent="-457200" algn="l">
              <a:buFont typeface="Arial" pitchFamily="34" charset="0"/>
              <a:buChar char="•"/>
            </a:pPr>
            <a:r>
              <a:rPr lang="en-US" dirty="0" smtClean="0"/>
              <a:t>$20 airport to hotel taxi.</a:t>
            </a:r>
          </a:p>
          <a:p>
            <a:pPr marL="457200" indent="-457200" algn="l">
              <a:buFont typeface="Arial" pitchFamily="34" charset="0"/>
              <a:buChar char="•"/>
            </a:pPr>
            <a:r>
              <a:rPr lang="en-US" dirty="0" smtClean="0"/>
              <a:t>$15 a day to rent a board.</a:t>
            </a:r>
          </a:p>
          <a:p>
            <a:pPr marL="457200" indent="-457200" algn="l">
              <a:buFont typeface="Arial" pitchFamily="34" charset="0"/>
              <a:buChar char="•"/>
            </a:pPr>
            <a:r>
              <a:rPr lang="en-US" dirty="0" smtClean="0"/>
              <a:t>Breakfast is included at most resorts so you will have to buy lunch and dinner but you will find food to be extremely affordable and they have whatever you are looking for.</a:t>
            </a:r>
          </a:p>
          <a:p>
            <a:pPr marL="457200" indent="-457200" algn="l">
              <a:buFont typeface="Arial" pitchFamily="34" charset="0"/>
              <a:buChar char="•"/>
            </a:pPr>
            <a:endParaRPr lang="en-US" dirty="0" smtClean="0"/>
          </a:p>
          <a:p>
            <a:pPr marL="457200" indent="-457200">
              <a:buFont typeface="Arial" pitchFamily="34" charset="0"/>
              <a:buChar char="•"/>
            </a:pPr>
            <a:endParaRPr lang="en-US" dirty="0" smtClean="0"/>
          </a:p>
          <a:p>
            <a:pPr marL="457200" indent="-457200">
              <a:buFont typeface="Arial" pitchFamily="34" charset="0"/>
              <a:buChar char="•"/>
            </a:pPr>
            <a:endParaRPr lang="en-US" dirty="0"/>
          </a:p>
        </p:txBody>
      </p:sp>
      <p:pic>
        <p:nvPicPr>
          <p:cNvPr id="1028" name="Picture 4" descr="http://2.bp.blogspot.com/-l51i23K28AA/Tdz---TM1pI/AAAAAAAAAHs/Vt8IfePtrqY/s1600/lgDP035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257800"/>
            <a:ext cx="7848600" cy="1457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2518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One thing about Bali is that you will always leave with a lot more then what you arrived with.  If you decide to head into the markets  and buy some things understand normal cost ahead of time tourist are commonly victims of scams and stay alert of pick pocketing.</a:t>
            </a:r>
          </a:p>
          <a:p>
            <a:r>
              <a:rPr lang="en-US" dirty="0" smtClean="0"/>
              <a:t>They have regular shops as well in </a:t>
            </a:r>
            <a:r>
              <a:rPr lang="en-US" dirty="0" err="1" smtClean="0"/>
              <a:t>Kuta</a:t>
            </a:r>
            <a:r>
              <a:rPr lang="en-US" dirty="0" smtClean="0"/>
              <a:t> Square where designer stores with prices ¼ of ours are located.  </a:t>
            </a:r>
          </a:p>
          <a:p>
            <a:endParaRPr lang="en-US" dirty="0"/>
          </a:p>
        </p:txBody>
      </p:sp>
      <p:sp>
        <p:nvSpPr>
          <p:cNvPr id="10" name="Rectangle 9"/>
          <p:cNvSpPr/>
          <p:nvPr/>
        </p:nvSpPr>
        <p:spPr>
          <a:xfrm>
            <a:off x="2112838" y="533400"/>
            <a:ext cx="4918334"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Bali Shopping </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val="4938714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1292</TotalTime>
  <Words>882</Words>
  <Application>Microsoft Office PowerPoint</Application>
  <PresentationFormat>On-screen Show (4:3)</PresentationFormat>
  <Paragraphs>118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Travel  Expenses</vt:lpstr>
      <vt:lpstr>PowerPoint Presentation</vt:lpstr>
      <vt:lpstr>What are Surf Camps?</vt:lpstr>
      <vt:lpstr>Surf Camps</vt:lpstr>
      <vt:lpstr>Surf Spots</vt:lpstr>
      <vt:lpstr>Surf Spots…</vt:lpstr>
      <vt:lpstr>Bali People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Ryan</dc:creator>
  <cp:lastModifiedBy>User</cp:lastModifiedBy>
  <cp:revision>35</cp:revision>
  <dcterms:created xsi:type="dcterms:W3CDTF">2011-10-30T23:58:46Z</dcterms:created>
  <dcterms:modified xsi:type="dcterms:W3CDTF">2011-11-01T20:53:28Z</dcterms:modified>
</cp:coreProperties>
</file>